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handoutMasterIdLst>
    <p:handoutMasterId r:id="rId27"/>
  </p:handoutMasterIdLst>
  <p:sldIdLst>
    <p:sldId id="257" r:id="rId5"/>
    <p:sldId id="294" r:id="rId6"/>
    <p:sldId id="306" r:id="rId7"/>
    <p:sldId id="307" r:id="rId8"/>
    <p:sldId id="265" r:id="rId9"/>
    <p:sldId id="266" r:id="rId10"/>
    <p:sldId id="281" r:id="rId11"/>
    <p:sldId id="282" r:id="rId12"/>
    <p:sldId id="268" r:id="rId13"/>
    <p:sldId id="278" r:id="rId14"/>
    <p:sldId id="269" r:id="rId15"/>
    <p:sldId id="270" r:id="rId16"/>
    <p:sldId id="271" r:id="rId17"/>
    <p:sldId id="312" r:id="rId18"/>
    <p:sldId id="310" r:id="rId19"/>
    <p:sldId id="311" r:id="rId20"/>
    <p:sldId id="274" r:id="rId21"/>
    <p:sldId id="313" r:id="rId22"/>
    <p:sldId id="314" r:id="rId23"/>
    <p:sldId id="315"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YLOR, Chris (NHS NORTH OF ENGLAND COMMISSIONING SUPPORT UNIT)" initials="TU" lastIdx="2" clrIdx="0">
    <p:extLst>
      <p:ext uri="{19B8F6BF-5375-455C-9EA6-DF929625EA0E}">
        <p15:presenceInfo xmlns:p15="http://schemas.microsoft.com/office/powerpoint/2012/main" userId="S::c.m.b.taylor@nhs.net::8bea121d-dd94-406c-8bb2-f3994138aa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990033"/>
    <a:srgbClr val="ED8B00"/>
    <a:srgbClr val="006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94"/>
  </p:normalViewPr>
  <p:slideViewPr>
    <p:cSldViewPr snapToGrid="0">
      <p:cViewPr varScale="1">
        <p:scale>
          <a:sx n="78" d="100"/>
          <a:sy n="78" d="100"/>
        </p:scale>
        <p:origin x="878" y="6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8F2283-7E3D-F14D-8AA8-DD2F72232E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7F9A86-DBEF-8C42-8AEF-821B9C483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E51961-ECCC-3C45-9EF7-EF62F585C771}" type="datetimeFigureOut">
              <a:rPr lang="en-US" smtClean="0"/>
              <a:t>5/8/2026</a:t>
            </a:fld>
            <a:endParaRPr lang="en-US"/>
          </a:p>
        </p:txBody>
      </p:sp>
      <p:sp>
        <p:nvSpPr>
          <p:cNvPr id="4" name="Footer Placeholder 3">
            <a:extLst>
              <a:ext uri="{FF2B5EF4-FFF2-40B4-BE49-F238E27FC236}">
                <a16:creationId xmlns:a16="http://schemas.microsoft.com/office/drawing/2014/main" id="{884FEEF6-AF5F-E143-8E18-2A1327822E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076361E-0ABA-3940-813E-1B71219486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FB2772-8FB9-DC4C-8070-444CE4EA7FDE}" type="slidenum">
              <a:rPr lang="en-US" smtClean="0"/>
              <a:t>‹#›</a:t>
            </a:fld>
            <a:endParaRPr lang="en-US"/>
          </a:p>
        </p:txBody>
      </p:sp>
    </p:spTree>
    <p:extLst>
      <p:ext uri="{BB962C8B-B14F-4D97-AF65-F5344CB8AC3E}">
        <p14:creationId xmlns:p14="http://schemas.microsoft.com/office/powerpoint/2010/main" val="3320830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F0F4C-56D5-814C-BD0F-893100D243D8}"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B266D-F8ED-8F4E-8B10-271DEA413D1B}" type="slidenum">
              <a:rPr lang="en-US" smtClean="0"/>
              <a:t>‹#›</a:t>
            </a:fld>
            <a:endParaRPr lang="en-US"/>
          </a:p>
        </p:txBody>
      </p:sp>
    </p:spTree>
    <p:extLst>
      <p:ext uri="{BB962C8B-B14F-4D97-AF65-F5344CB8AC3E}">
        <p14:creationId xmlns:p14="http://schemas.microsoft.com/office/powerpoint/2010/main" val="342782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68128-8D25-CD2E-8392-DF6A5FCC1457}"/>
              </a:ext>
            </a:extLst>
          </p:cNvPr>
          <p:cNvSpPr/>
          <p:nvPr userDrawn="1"/>
        </p:nvSpPr>
        <p:spPr>
          <a:xfrm>
            <a:off x="0" y="5935133"/>
            <a:ext cx="12192000" cy="92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00EF8-4A82-8A4C-96A0-D78EBD9ED1FD}"/>
              </a:ext>
            </a:extLst>
          </p:cNvPr>
          <p:cNvSpPr>
            <a:spLocks noGrp="1"/>
          </p:cNvSpPr>
          <p:nvPr>
            <p:ph type="title"/>
          </p:nvPr>
        </p:nvSpPr>
        <p:spPr>
          <a:xfrm>
            <a:off x="720002" y="1134847"/>
            <a:ext cx="10944874" cy="1490134"/>
          </a:xfrm>
        </p:spPr>
        <p:txBody>
          <a:bodyPr anchor="b"/>
          <a:lstStyle>
            <a:lvl1pPr>
              <a:defRPr sz="4400" b="1">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3E2A1BD-6EA5-5148-AC97-A6CE1E2688DF}"/>
              </a:ext>
            </a:extLst>
          </p:cNvPr>
          <p:cNvSpPr>
            <a:spLocks noGrp="1"/>
          </p:cNvSpPr>
          <p:nvPr>
            <p:ph type="body" idx="1"/>
          </p:nvPr>
        </p:nvSpPr>
        <p:spPr>
          <a:xfrm>
            <a:off x="720002" y="2925937"/>
            <a:ext cx="10944874" cy="162721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descr="NHS Thames Valley Logo">
            <a:extLst>
              <a:ext uri="{FF2B5EF4-FFF2-40B4-BE49-F238E27FC236}">
                <a16:creationId xmlns:a16="http://schemas.microsoft.com/office/drawing/2014/main" id="{335CB32C-D9D9-A994-10F7-C69F15721B42}"/>
              </a:ext>
            </a:extLst>
          </p:cNvPr>
          <p:cNvPicPr>
            <a:picLocks noChangeAspect="1"/>
          </p:cNvPicPr>
          <p:nvPr userDrawn="1"/>
        </p:nvPicPr>
        <p:blipFill>
          <a:blip r:embed="rId2"/>
          <a:stretch>
            <a:fillRect/>
          </a:stretch>
        </p:blipFill>
        <p:spPr>
          <a:xfrm>
            <a:off x="9186760" y="527125"/>
            <a:ext cx="2478115" cy="1037128"/>
          </a:xfrm>
          <a:prstGeom prst="rect">
            <a:avLst/>
          </a:prstGeom>
        </p:spPr>
      </p:pic>
      <p:pic>
        <p:nvPicPr>
          <p:cNvPr id="4" name="Picture 3">
            <a:extLst>
              <a:ext uri="{FF2B5EF4-FFF2-40B4-BE49-F238E27FC236}">
                <a16:creationId xmlns:a16="http://schemas.microsoft.com/office/drawing/2014/main" id="{B037ED7E-2E5E-D294-688A-A50C5DD0B87C}"/>
              </a:ext>
            </a:extLst>
          </p:cNvPr>
          <p:cNvPicPr>
            <a:picLocks noChangeAspect="1"/>
          </p:cNvPicPr>
          <p:nvPr userDrawn="1"/>
        </p:nvPicPr>
        <p:blipFill>
          <a:blip r:embed="rId3"/>
          <a:srcRect/>
          <a:stretch/>
        </p:blipFill>
        <p:spPr>
          <a:xfrm>
            <a:off x="15088" y="4945948"/>
            <a:ext cx="12161822" cy="1780396"/>
          </a:xfrm>
          <a:prstGeom prst="rect">
            <a:avLst/>
          </a:prstGeom>
        </p:spPr>
      </p:pic>
    </p:spTree>
    <p:extLst>
      <p:ext uri="{BB962C8B-B14F-4D97-AF65-F5344CB8AC3E}">
        <p14:creationId xmlns:p14="http://schemas.microsoft.com/office/powerpoint/2010/main" val="2770457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5" name="Chart Placeholder 2">
            <a:extLst>
              <a:ext uri="{FF2B5EF4-FFF2-40B4-BE49-F238E27FC236}">
                <a16:creationId xmlns:a16="http://schemas.microsoft.com/office/drawing/2014/main" id="{AB7457E5-D9DD-4648-A183-7A36708568BE}"/>
              </a:ext>
            </a:extLst>
          </p:cNvPr>
          <p:cNvSpPr>
            <a:spLocks noGrp="1"/>
          </p:cNvSpPr>
          <p:nvPr>
            <p:ph type="chart" sz="quarter" idx="13"/>
          </p:nvPr>
        </p:nvSpPr>
        <p:spPr>
          <a:xfrm>
            <a:off x="431800" y="1816435"/>
            <a:ext cx="11324771" cy="4187489"/>
          </a:xfrm>
        </p:spPr>
        <p:txBody>
          <a:bodyPr/>
          <a:lstStyle/>
          <a:p>
            <a:endParaRPr lang="en-US"/>
          </a:p>
        </p:txBody>
      </p:sp>
      <p:sp>
        <p:nvSpPr>
          <p:cNvPr id="7" name="Title 1">
            <a:extLst>
              <a:ext uri="{FF2B5EF4-FFF2-40B4-BE49-F238E27FC236}">
                <a16:creationId xmlns:a16="http://schemas.microsoft.com/office/drawing/2014/main" id="{0B5E8D29-A2B5-1D49-8963-29C91FC4539F}"/>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3" name="Footer Placeholder 4">
            <a:extLst>
              <a:ext uri="{FF2B5EF4-FFF2-40B4-BE49-F238E27FC236}">
                <a16:creationId xmlns:a16="http://schemas.microsoft.com/office/drawing/2014/main" id="{6CAD3469-3F4E-DD3F-2478-8F876FEC59FB}"/>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4" name="Slide Number Placeholder 5">
            <a:extLst>
              <a:ext uri="{FF2B5EF4-FFF2-40B4-BE49-F238E27FC236}">
                <a16:creationId xmlns:a16="http://schemas.microsoft.com/office/drawing/2014/main" id="{74B72271-D609-AA86-CC0C-5A5EE198F443}"/>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2" name="Picture 1" descr="A blue logo with circles&#10;&#10;Description automatically generated">
            <a:extLst>
              <a:ext uri="{FF2B5EF4-FFF2-40B4-BE49-F238E27FC236}">
                <a16:creationId xmlns:a16="http://schemas.microsoft.com/office/drawing/2014/main" id="{F66E261D-DD2D-9EED-C6AF-A8EB14F41A7A}"/>
              </a:ext>
            </a:extLst>
          </p:cNvPr>
          <p:cNvPicPr>
            <a:picLocks noChangeAspect="1"/>
          </p:cNvPicPr>
          <p:nvPr userDrawn="1"/>
        </p:nvPicPr>
        <p:blipFill>
          <a:blip r:embed="rId2"/>
          <a:stretch>
            <a:fillRect/>
          </a:stretch>
        </p:blipFill>
        <p:spPr>
          <a:xfrm>
            <a:off x="70951" y="6061533"/>
            <a:ext cx="722086" cy="722086"/>
          </a:xfrm>
          <a:prstGeom prst="rect">
            <a:avLst/>
          </a:prstGeom>
        </p:spPr>
      </p:pic>
    </p:spTree>
    <p:extLst>
      <p:ext uri="{BB962C8B-B14F-4D97-AF65-F5344CB8AC3E}">
        <p14:creationId xmlns:p14="http://schemas.microsoft.com/office/powerpoint/2010/main" val="1865075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5E8D29-A2B5-1D49-8963-29C91FC4539F}"/>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3">
            <a:extLst>
              <a:ext uri="{FF2B5EF4-FFF2-40B4-BE49-F238E27FC236}">
                <a16:creationId xmlns:a16="http://schemas.microsoft.com/office/drawing/2014/main" id="{251FD078-A536-DD4B-9EB8-2618FCA9D770}"/>
              </a:ext>
            </a:extLst>
          </p:cNvPr>
          <p:cNvSpPr>
            <a:spLocks noGrp="1"/>
          </p:cNvSpPr>
          <p:nvPr>
            <p:ph sz="half" idx="2"/>
          </p:nvPr>
        </p:nvSpPr>
        <p:spPr>
          <a:xfrm>
            <a:off x="6356571"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2">
            <a:extLst>
              <a:ext uri="{FF2B5EF4-FFF2-40B4-BE49-F238E27FC236}">
                <a16:creationId xmlns:a16="http://schemas.microsoft.com/office/drawing/2014/main" id="{AB7457E5-D9DD-4648-A183-7A36708568BE}"/>
              </a:ext>
            </a:extLst>
          </p:cNvPr>
          <p:cNvSpPr>
            <a:spLocks noGrp="1"/>
          </p:cNvSpPr>
          <p:nvPr>
            <p:ph type="chart" sz="quarter" idx="13"/>
          </p:nvPr>
        </p:nvSpPr>
        <p:spPr>
          <a:xfrm>
            <a:off x="431800" y="1816435"/>
            <a:ext cx="5400199" cy="4187489"/>
          </a:xfrm>
        </p:spPr>
        <p:txBody>
          <a:bodyPr/>
          <a:lstStyle/>
          <a:p>
            <a:endParaRPr lang="en-US"/>
          </a:p>
        </p:txBody>
      </p:sp>
      <p:sp>
        <p:nvSpPr>
          <p:cNvPr id="3" name="Footer Placeholder 4">
            <a:extLst>
              <a:ext uri="{FF2B5EF4-FFF2-40B4-BE49-F238E27FC236}">
                <a16:creationId xmlns:a16="http://schemas.microsoft.com/office/drawing/2014/main" id="{BF41903B-56E3-926E-565C-A245D60BEFEB}"/>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4" name="Slide Number Placeholder 5">
            <a:extLst>
              <a:ext uri="{FF2B5EF4-FFF2-40B4-BE49-F238E27FC236}">
                <a16:creationId xmlns:a16="http://schemas.microsoft.com/office/drawing/2014/main" id="{728BB22D-3ACF-B1E1-36D3-45623B059D03}"/>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2" name="Picture 1" descr="A blue logo with circles&#10;&#10;Description automatically generated">
            <a:extLst>
              <a:ext uri="{FF2B5EF4-FFF2-40B4-BE49-F238E27FC236}">
                <a16:creationId xmlns:a16="http://schemas.microsoft.com/office/drawing/2014/main" id="{1C82BADC-215A-BFE0-564C-C98AF3754AB2}"/>
              </a:ext>
            </a:extLst>
          </p:cNvPr>
          <p:cNvPicPr>
            <a:picLocks noChangeAspect="1"/>
          </p:cNvPicPr>
          <p:nvPr userDrawn="1"/>
        </p:nvPicPr>
        <p:blipFill>
          <a:blip r:embed="rId2"/>
          <a:stretch>
            <a:fillRect/>
          </a:stretch>
        </p:blipFill>
        <p:spPr>
          <a:xfrm>
            <a:off x="70951" y="6061533"/>
            <a:ext cx="722086" cy="722086"/>
          </a:xfrm>
          <a:prstGeom prst="rect">
            <a:avLst/>
          </a:prstGeom>
        </p:spPr>
      </p:pic>
      <p:cxnSp>
        <p:nvCxnSpPr>
          <p:cNvPr id="5" name="Straight Connector 4">
            <a:extLst>
              <a:ext uri="{FF2B5EF4-FFF2-40B4-BE49-F238E27FC236}">
                <a16:creationId xmlns:a16="http://schemas.microsoft.com/office/drawing/2014/main" id="{89107F9B-E0FA-D797-13AB-84D89FDE7C76}"/>
              </a:ext>
            </a:extLst>
          </p:cNvPr>
          <p:cNvCxnSpPr/>
          <p:nvPr userDrawn="1"/>
        </p:nvCxnSpPr>
        <p:spPr>
          <a:xfrm>
            <a:off x="6096000" y="1820849"/>
            <a:ext cx="0" cy="416972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059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5E8D29-A2B5-1D49-8963-29C91FC4539F}"/>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9" name="Table Placeholder 2">
            <a:extLst>
              <a:ext uri="{FF2B5EF4-FFF2-40B4-BE49-F238E27FC236}">
                <a16:creationId xmlns:a16="http://schemas.microsoft.com/office/drawing/2014/main" id="{BB9050EB-BB0B-7E4A-A871-D2BE8C87C8AC}"/>
              </a:ext>
            </a:extLst>
          </p:cNvPr>
          <p:cNvSpPr>
            <a:spLocks noGrp="1"/>
          </p:cNvSpPr>
          <p:nvPr>
            <p:ph type="tbl" sz="quarter" idx="14"/>
          </p:nvPr>
        </p:nvSpPr>
        <p:spPr>
          <a:xfrm>
            <a:off x="431800" y="1820863"/>
            <a:ext cx="11325225" cy="4170362"/>
          </a:xfrm>
        </p:spPr>
        <p:txBody>
          <a:bodyPr/>
          <a:lstStyle/>
          <a:p>
            <a:endParaRPr lang="en-US"/>
          </a:p>
        </p:txBody>
      </p:sp>
      <p:sp>
        <p:nvSpPr>
          <p:cNvPr id="3" name="Footer Placeholder 4">
            <a:extLst>
              <a:ext uri="{FF2B5EF4-FFF2-40B4-BE49-F238E27FC236}">
                <a16:creationId xmlns:a16="http://schemas.microsoft.com/office/drawing/2014/main" id="{04687FB1-A6B9-9EAE-EB3E-90FD4DEFDC9D}"/>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4" name="Slide Number Placeholder 5">
            <a:extLst>
              <a:ext uri="{FF2B5EF4-FFF2-40B4-BE49-F238E27FC236}">
                <a16:creationId xmlns:a16="http://schemas.microsoft.com/office/drawing/2014/main" id="{BE1F4EAE-FF60-CA87-C534-9498B5A452A7}"/>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2" name="Picture 1" descr="A blue logo with circles&#10;&#10;Description automatically generated">
            <a:extLst>
              <a:ext uri="{FF2B5EF4-FFF2-40B4-BE49-F238E27FC236}">
                <a16:creationId xmlns:a16="http://schemas.microsoft.com/office/drawing/2014/main" id="{040315DE-3BFB-C0B8-071D-BAC018E8B18C}"/>
              </a:ext>
            </a:extLst>
          </p:cNvPr>
          <p:cNvPicPr>
            <a:picLocks noChangeAspect="1"/>
          </p:cNvPicPr>
          <p:nvPr userDrawn="1"/>
        </p:nvPicPr>
        <p:blipFill>
          <a:blip r:embed="rId2"/>
          <a:stretch>
            <a:fillRect/>
          </a:stretch>
        </p:blipFill>
        <p:spPr>
          <a:xfrm>
            <a:off x="70951" y="6061533"/>
            <a:ext cx="722086" cy="722086"/>
          </a:xfrm>
          <a:prstGeom prst="rect">
            <a:avLst/>
          </a:prstGeom>
        </p:spPr>
      </p:pic>
    </p:spTree>
    <p:extLst>
      <p:ext uri="{BB962C8B-B14F-4D97-AF65-F5344CB8AC3E}">
        <p14:creationId xmlns:p14="http://schemas.microsoft.com/office/powerpoint/2010/main" val="1609398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with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5E8D29-A2B5-1D49-8963-29C91FC4539F}"/>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1" name="Content Placeholder 3">
            <a:extLst>
              <a:ext uri="{FF2B5EF4-FFF2-40B4-BE49-F238E27FC236}">
                <a16:creationId xmlns:a16="http://schemas.microsoft.com/office/drawing/2014/main" id="{251FD078-A536-DD4B-9EB8-2618FCA9D770}"/>
              </a:ext>
            </a:extLst>
          </p:cNvPr>
          <p:cNvSpPr>
            <a:spLocks noGrp="1"/>
          </p:cNvSpPr>
          <p:nvPr>
            <p:ph sz="half" idx="2"/>
          </p:nvPr>
        </p:nvSpPr>
        <p:spPr>
          <a:xfrm>
            <a:off x="6356571"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2">
            <a:extLst>
              <a:ext uri="{FF2B5EF4-FFF2-40B4-BE49-F238E27FC236}">
                <a16:creationId xmlns:a16="http://schemas.microsoft.com/office/drawing/2014/main" id="{11516621-653E-5240-A9B8-B0209CDF9BD6}"/>
              </a:ext>
            </a:extLst>
          </p:cNvPr>
          <p:cNvSpPr>
            <a:spLocks noGrp="1"/>
          </p:cNvSpPr>
          <p:nvPr>
            <p:ph type="tbl" sz="quarter" idx="14"/>
          </p:nvPr>
        </p:nvSpPr>
        <p:spPr>
          <a:xfrm>
            <a:off x="431800" y="1816435"/>
            <a:ext cx="5400675" cy="4187490"/>
          </a:xfrm>
        </p:spPr>
        <p:txBody>
          <a:bodyPr/>
          <a:lstStyle/>
          <a:p>
            <a:endParaRPr lang="en-US"/>
          </a:p>
        </p:txBody>
      </p:sp>
      <p:sp>
        <p:nvSpPr>
          <p:cNvPr id="3" name="Footer Placeholder 4">
            <a:extLst>
              <a:ext uri="{FF2B5EF4-FFF2-40B4-BE49-F238E27FC236}">
                <a16:creationId xmlns:a16="http://schemas.microsoft.com/office/drawing/2014/main" id="{1E76D61D-43C4-1D38-FDBA-C1F83AA22DF9}"/>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5" name="Slide Number Placeholder 5">
            <a:extLst>
              <a:ext uri="{FF2B5EF4-FFF2-40B4-BE49-F238E27FC236}">
                <a16:creationId xmlns:a16="http://schemas.microsoft.com/office/drawing/2014/main" id="{14F6ADF2-6542-F6DA-E087-D9B44E551436}"/>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2" name="Picture 1" descr="A blue logo with circles&#10;&#10;Description automatically generated">
            <a:extLst>
              <a:ext uri="{FF2B5EF4-FFF2-40B4-BE49-F238E27FC236}">
                <a16:creationId xmlns:a16="http://schemas.microsoft.com/office/drawing/2014/main" id="{21C2ACBF-6716-A8CC-3401-EE3E8DF6698C}"/>
              </a:ext>
            </a:extLst>
          </p:cNvPr>
          <p:cNvPicPr>
            <a:picLocks noChangeAspect="1"/>
          </p:cNvPicPr>
          <p:nvPr userDrawn="1"/>
        </p:nvPicPr>
        <p:blipFill>
          <a:blip r:embed="rId2"/>
          <a:stretch>
            <a:fillRect/>
          </a:stretch>
        </p:blipFill>
        <p:spPr>
          <a:xfrm>
            <a:off x="70951" y="6061533"/>
            <a:ext cx="722086" cy="722086"/>
          </a:xfrm>
          <a:prstGeom prst="rect">
            <a:avLst/>
          </a:prstGeom>
        </p:spPr>
      </p:pic>
      <p:cxnSp>
        <p:nvCxnSpPr>
          <p:cNvPr id="4" name="Straight Connector 3">
            <a:extLst>
              <a:ext uri="{FF2B5EF4-FFF2-40B4-BE49-F238E27FC236}">
                <a16:creationId xmlns:a16="http://schemas.microsoft.com/office/drawing/2014/main" id="{51E7AF79-77EA-E1F9-2FE0-EBCDA8C13B44}"/>
              </a:ext>
            </a:extLst>
          </p:cNvPr>
          <p:cNvCxnSpPr/>
          <p:nvPr userDrawn="1"/>
        </p:nvCxnSpPr>
        <p:spPr>
          <a:xfrm>
            <a:off x="6096000" y="1820849"/>
            <a:ext cx="0" cy="416972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99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2F6BB04-4949-B673-9A57-D3CA82D94B96}"/>
              </a:ext>
            </a:extLst>
          </p:cNvPr>
          <p:cNvSpPr>
            <a:spLocks noGrp="1"/>
          </p:cNvSpPr>
          <p:nvPr>
            <p:ph type="sldNum" sz="quarter" idx="4"/>
          </p:nvPr>
        </p:nvSpPr>
        <p:spPr>
          <a:xfrm>
            <a:off x="7910478" y="6422572"/>
            <a:ext cx="3846093" cy="435428"/>
          </a:xfrm>
          <a:prstGeom prst="rect">
            <a:avLst/>
          </a:prstGeom>
        </p:spPr>
        <p:txBody>
          <a:bodyPr vert="horz" lIns="0" tIns="0" rIns="0" bIns="0" rtlCol="0" anchor="ctr"/>
          <a:lstStyle>
            <a:lvl1pPr algn="r">
              <a:defRPr sz="800" b="0" i="0">
                <a:solidFill>
                  <a:schemeClr val="bg1"/>
                </a:solidFill>
                <a:latin typeface="+mn-lt"/>
              </a:defRPr>
            </a:lvl1pPr>
          </a:lstStyle>
          <a:p>
            <a:fld id="{E37164D7-9B6A-1C43-ACF7-FB85B36CD2BA}" type="slidenum">
              <a:rPr lang="en-US" smtClean="0"/>
              <a:pPr/>
              <a:t>‹#›</a:t>
            </a:fld>
            <a:endParaRPr lang="en-US" dirty="0"/>
          </a:p>
        </p:txBody>
      </p:sp>
      <p:sp>
        <p:nvSpPr>
          <p:cNvPr id="20" name="Rectangle 19">
            <a:extLst>
              <a:ext uri="{FF2B5EF4-FFF2-40B4-BE49-F238E27FC236}">
                <a16:creationId xmlns:a16="http://schemas.microsoft.com/office/drawing/2014/main" id="{0D2270C4-4288-65BB-EE10-6D9DD044906F}"/>
              </a:ext>
            </a:extLst>
          </p:cNvPr>
          <p:cNvSpPr/>
          <p:nvPr userDrawn="1"/>
        </p:nvSpPr>
        <p:spPr>
          <a:xfrm>
            <a:off x="0" y="1"/>
            <a:ext cx="12192000" cy="46778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F2A97FC2-AB10-9847-A3B3-403EF93F2AF5}"/>
              </a:ext>
            </a:extLst>
          </p:cNvPr>
          <p:cNvSpPr>
            <a:spLocks noGrp="1"/>
          </p:cNvSpPr>
          <p:nvPr>
            <p:ph type="body" idx="1"/>
          </p:nvPr>
        </p:nvSpPr>
        <p:spPr>
          <a:xfrm>
            <a:off x="1" y="4094410"/>
            <a:ext cx="12192000" cy="432909"/>
          </a:xfrm>
        </p:spPr>
        <p:txBody>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descr="NHS Thames Valley">
            <a:extLst>
              <a:ext uri="{FF2B5EF4-FFF2-40B4-BE49-F238E27FC236}">
                <a16:creationId xmlns:a16="http://schemas.microsoft.com/office/drawing/2014/main" id="{88493B9C-748B-3B76-8A4A-7B84958E7F9B}"/>
              </a:ext>
            </a:extLst>
          </p:cNvPr>
          <p:cNvPicPr>
            <a:picLocks noChangeAspect="1"/>
          </p:cNvPicPr>
          <p:nvPr userDrawn="1"/>
        </p:nvPicPr>
        <p:blipFill>
          <a:blip r:embed="rId2"/>
          <a:stretch>
            <a:fillRect/>
          </a:stretch>
        </p:blipFill>
        <p:spPr>
          <a:xfrm>
            <a:off x="3908534" y="1305510"/>
            <a:ext cx="4374932" cy="1830974"/>
          </a:xfrm>
          <a:prstGeom prst="rect">
            <a:avLst/>
          </a:prstGeom>
        </p:spPr>
      </p:pic>
      <p:pic>
        <p:nvPicPr>
          <p:cNvPr id="2" name="Picture 1">
            <a:extLst>
              <a:ext uri="{FF2B5EF4-FFF2-40B4-BE49-F238E27FC236}">
                <a16:creationId xmlns:a16="http://schemas.microsoft.com/office/drawing/2014/main" id="{9D97AC62-501B-A3BB-313A-29D080DCE579}"/>
              </a:ext>
            </a:extLst>
          </p:cNvPr>
          <p:cNvPicPr>
            <a:picLocks noChangeAspect="1"/>
          </p:cNvPicPr>
          <p:nvPr userDrawn="1"/>
        </p:nvPicPr>
        <p:blipFill>
          <a:blip r:embed="rId3"/>
          <a:srcRect/>
          <a:stretch/>
        </p:blipFill>
        <p:spPr>
          <a:xfrm>
            <a:off x="15088" y="4881204"/>
            <a:ext cx="12161822" cy="1780397"/>
          </a:xfrm>
          <a:prstGeom prst="rect">
            <a:avLst/>
          </a:prstGeom>
        </p:spPr>
      </p:pic>
    </p:spTree>
    <p:extLst>
      <p:ext uri="{BB962C8B-B14F-4D97-AF65-F5344CB8AC3E}">
        <p14:creationId xmlns:p14="http://schemas.microsoft.com/office/powerpoint/2010/main" val="118776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rtl="0">
              <a:buFont typeface="Arial" panose="020B0604020202020204" pitchFamily="34" charset="0"/>
              <a:buNone/>
            </a:pPr>
            <a:endParaRPr lang="en-GB"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rtlCol="0">
            <a:noAutofit/>
          </a:bodyPr>
          <a:lstStyle/>
          <a:p>
            <a:pPr rtl="0"/>
            <a:r>
              <a:rPr lang="en-GB"/>
              <a:t>Click icon to add picture</a:t>
            </a:r>
            <a:endParaRPr lang="en-GB"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rtlCol="0" anchor="t"/>
          <a:lstStyle/>
          <a:p>
            <a:pPr rtl="0"/>
            <a:r>
              <a:rPr lang="en-GB"/>
              <a:t>Click to edit Master title style</a:t>
            </a:r>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rtlCol="0">
            <a:normAutofit/>
          </a:bodyPr>
          <a:lstStyle>
            <a:lvl1pPr marL="0" indent="0">
              <a:buNone/>
              <a:defRPr sz="2400"/>
            </a:lvl1pPr>
            <a:lvl2pPr>
              <a:buNone/>
              <a:defRPr sz="1600"/>
            </a:lvl2pPr>
            <a:lvl3pPr>
              <a:buNone/>
              <a:defRPr sz="1600"/>
            </a:lvl3pPr>
            <a:lvl4pPr>
              <a:buNone/>
              <a:defRPr sz="1600"/>
            </a:lvl4pPr>
            <a:lvl5pPr>
              <a:buNone/>
              <a:defRPr sz="1600"/>
            </a:lvl5pPr>
          </a:lstStyle>
          <a:p>
            <a:pPr lvl="0" rtl="0"/>
            <a:r>
              <a:rPr lang="en-GB"/>
              <a:t>Presentation Name</a:t>
            </a:r>
          </a:p>
        </p:txBody>
      </p:sp>
    </p:spTree>
    <p:extLst>
      <p:ext uri="{BB962C8B-B14F-4D97-AF65-F5344CB8AC3E}">
        <p14:creationId xmlns:p14="http://schemas.microsoft.com/office/powerpoint/2010/main" val="229319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D68128-8D25-CD2E-8392-DF6A5FCC1457}"/>
              </a:ext>
            </a:extLst>
          </p:cNvPr>
          <p:cNvSpPr/>
          <p:nvPr userDrawn="1"/>
        </p:nvSpPr>
        <p:spPr>
          <a:xfrm>
            <a:off x="0" y="5935133"/>
            <a:ext cx="12192000" cy="922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800EF8-4A82-8A4C-96A0-D78EBD9ED1FD}"/>
              </a:ext>
            </a:extLst>
          </p:cNvPr>
          <p:cNvSpPr>
            <a:spLocks noGrp="1"/>
          </p:cNvSpPr>
          <p:nvPr>
            <p:ph type="title"/>
          </p:nvPr>
        </p:nvSpPr>
        <p:spPr>
          <a:xfrm>
            <a:off x="1871002" y="1938866"/>
            <a:ext cx="9793873" cy="1490134"/>
          </a:xfrm>
        </p:spPr>
        <p:txBody>
          <a:bodyPr anchor="b"/>
          <a:lstStyle>
            <a:lvl1pPr>
              <a:defRPr sz="4400" b="1">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3E2A1BD-6EA5-5148-AC97-A6CE1E2688DF}"/>
              </a:ext>
            </a:extLst>
          </p:cNvPr>
          <p:cNvSpPr>
            <a:spLocks noGrp="1"/>
          </p:cNvSpPr>
          <p:nvPr>
            <p:ph type="body" idx="1"/>
          </p:nvPr>
        </p:nvSpPr>
        <p:spPr>
          <a:xfrm>
            <a:off x="1871002" y="3729955"/>
            <a:ext cx="9793873" cy="238943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descr="NHS Thames Valley Logo">
            <a:extLst>
              <a:ext uri="{FF2B5EF4-FFF2-40B4-BE49-F238E27FC236}">
                <a16:creationId xmlns:a16="http://schemas.microsoft.com/office/drawing/2014/main" id="{335CB32C-D9D9-A994-10F7-C69F15721B42}"/>
              </a:ext>
            </a:extLst>
          </p:cNvPr>
          <p:cNvPicPr>
            <a:picLocks noChangeAspect="1"/>
          </p:cNvPicPr>
          <p:nvPr userDrawn="1"/>
        </p:nvPicPr>
        <p:blipFill>
          <a:blip r:embed="rId2"/>
          <a:stretch>
            <a:fillRect/>
          </a:stretch>
        </p:blipFill>
        <p:spPr>
          <a:xfrm>
            <a:off x="9186229" y="526072"/>
            <a:ext cx="2478115" cy="1037128"/>
          </a:xfrm>
          <a:prstGeom prst="rect">
            <a:avLst/>
          </a:prstGeom>
        </p:spPr>
      </p:pic>
      <p:pic>
        <p:nvPicPr>
          <p:cNvPr id="5" name="Picture 4">
            <a:extLst>
              <a:ext uri="{FF2B5EF4-FFF2-40B4-BE49-F238E27FC236}">
                <a16:creationId xmlns:a16="http://schemas.microsoft.com/office/drawing/2014/main" id="{8B6D0D55-5EE1-AC0F-D0C2-590C4FF84844}"/>
              </a:ext>
            </a:extLst>
          </p:cNvPr>
          <p:cNvPicPr>
            <a:picLocks noChangeAspect="1"/>
          </p:cNvPicPr>
          <p:nvPr userDrawn="1"/>
        </p:nvPicPr>
        <p:blipFill>
          <a:blip r:embed="rId3"/>
          <a:srcRect/>
          <a:stretch/>
        </p:blipFill>
        <p:spPr>
          <a:xfrm rot="5400000">
            <a:off x="-2713852" y="2927022"/>
            <a:ext cx="6858001" cy="1003958"/>
          </a:xfrm>
          <a:prstGeom prst="rect">
            <a:avLst/>
          </a:prstGeom>
        </p:spPr>
      </p:pic>
    </p:spTree>
    <p:extLst>
      <p:ext uri="{BB962C8B-B14F-4D97-AF65-F5344CB8AC3E}">
        <p14:creationId xmlns:p14="http://schemas.microsoft.com/office/powerpoint/2010/main" val="418242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20987DA-20E4-6D48-AE56-E1B191556B69}"/>
              </a:ext>
            </a:extLst>
          </p:cNvPr>
          <p:cNvSpPr>
            <a:spLocks noGrp="1"/>
          </p:cNvSpPr>
          <p:nvPr>
            <p:ph idx="1"/>
          </p:nvPr>
        </p:nvSpPr>
        <p:spPr>
          <a:xfrm>
            <a:off x="431999" y="1816436"/>
            <a:ext cx="11324572" cy="4175950"/>
          </a:xfrm>
        </p:spPr>
        <p:txBody>
          <a:bodyPr/>
          <a:lstStyle>
            <a:lvl1pPr marL="342900" marR="0" indent="-342900" algn="l" defTabSz="914400" rtl="0" eaLnBrk="1" fontAlgn="auto" latinLnBrk="0" hangingPunct="1">
              <a:lnSpc>
                <a:spcPct val="90000"/>
              </a:lnSpc>
              <a:spcBef>
                <a:spcPts val="1000"/>
              </a:spcBef>
              <a:spcAft>
                <a:spcPts val="0"/>
              </a:spcAft>
              <a:buClr>
                <a:schemeClr val="tx2"/>
              </a:buClr>
              <a:buSzTx/>
              <a:buFont typeface="Arial" panose="020B0604020202020204" pitchFamily="34" charset="0"/>
              <a:buChar char="•"/>
              <a:tabLst/>
              <a:defRPr/>
            </a:lvl1pPr>
            <a:lvl2pPr marL="685800" indent="-228600">
              <a:buClr>
                <a:schemeClr val="tx2"/>
              </a:buClr>
              <a:buFont typeface="Arial" panose="020B0604020202020204" pitchFamily="34" charset="0"/>
              <a:buChar char="•"/>
              <a:defRPr/>
            </a:lvl2pPr>
            <a:lvl3pPr marL="1143000" indent="-228600">
              <a:buClr>
                <a:schemeClr val="tx2"/>
              </a:buClr>
              <a:buFont typeface="Arial" panose="020B0604020202020204" pitchFamily="34" charset="0"/>
              <a:buChar char="•"/>
              <a:defRPr/>
            </a:lvl3pPr>
            <a:lvl4pPr marL="1600200" indent="-228600">
              <a:buClr>
                <a:schemeClr val="tx2"/>
              </a:buClr>
              <a:buFont typeface="Arial" panose="020B0604020202020204" pitchFamily="34" charset="0"/>
              <a:buChar char="•"/>
              <a:defRPr/>
            </a:lvl4pPr>
            <a:lvl5pPr marL="2057400" indent="-228600">
              <a:buClr>
                <a:schemeClr val="tx2"/>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7A0DEF28-C0AA-F34F-AC83-6E8DB1229F85}"/>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3" name="Footer Placeholder 4">
            <a:extLst>
              <a:ext uri="{FF2B5EF4-FFF2-40B4-BE49-F238E27FC236}">
                <a16:creationId xmlns:a16="http://schemas.microsoft.com/office/drawing/2014/main" id="{9CA7949F-A201-D39E-CD18-65317E264821}"/>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4" name="Slide Number Placeholder 5">
            <a:extLst>
              <a:ext uri="{FF2B5EF4-FFF2-40B4-BE49-F238E27FC236}">
                <a16:creationId xmlns:a16="http://schemas.microsoft.com/office/drawing/2014/main" id="{6DC57F1D-B4F8-1B82-622C-3F890951BBEC}"/>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2" name="Picture 1">
            <a:extLst>
              <a:ext uri="{FF2B5EF4-FFF2-40B4-BE49-F238E27FC236}">
                <a16:creationId xmlns:a16="http://schemas.microsoft.com/office/drawing/2014/main" id="{B0AD917C-533F-1176-0F0F-7A9507427143}"/>
              </a:ext>
            </a:extLst>
          </p:cNvPr>
          <p:cNvPicPr>
            <a:picLocks noChangeAspect="1"/>
          </p:cNvPicPr>
          <p:nvPr userDrawn="1"/>
        </p:nvPicPr>
        <p:blipFill>
          <a:blip r:embed="rId2"/>
          <a:srcRect/>
          <a:stretch/>
        </p:blipFill>
        <p:spPr>
          <a:xfrm>
            <a:off x="70951" y="6061533"/>
            <a:ext cx="722086" cy="722086"/>
          </a:xfrm>
          <a:prstGeom prst="rect">
            <a:avLst/>
          </a:prstGeom>
        </p:spPr>
      </p:pic>
    </p:spTree>
    <p:extLst>
      <p:ext uri="{BB962C8B-B14F-4D97-AF65-F5344CB8AC3E}">
        <p14:creationId xmlns:p14="http://schemas.microsoft.com/office/powerpoint/2010/main" val="305270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7BD95-054A-AD43-8189-AD0C5724B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51529-D023-7E41-AEF9-89D071FA4243}"/>
              </a:ext>
            </a:extLst>
          </p:cNvPr>
          <p:cNvSpPr>
            <a:spLocks noGrp="1"/>
          </p:cNvSpPr>
          <p:nvPr>
            <p:ph sz="half" idx="1"/>
          </p:nvPr>
        </p:nvSpPr>
        <p:spPr>
          <a:xfrm>
            <a:off x="431999"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FE038F-054E-0B4F-A5EE-E86784A74468}"/>
              </a:ext>
            </a:extLst>
          </p:cNvPr>
          <p:cNvSpPr>
            <a:spLocks noGrp="1"/>
          </p:cNvSpPr>
          <p:nvPr>
            <p:ph sz="half" idx="2"/>
          </p:nvPr>
        </p:nvSpPr>
        <p:spPr>
          <a:xfrm>
            <a:off x="6356571"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C43ED5F0-568D-84BC-DBA5-6A9A56097DCB}"/>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7" name="Slide Number Placeholder 5">
            <a:extLst>
              <a:ext uri="{FF2B5EF4-FFF2-40B4-BE49-F238E27FC236}">
                <a16:creationId xmlns:a16="http://schemas.microsoft.com/office/drawing/2014/main" id="{1978B40A-2082-B1C9-20FD-B59272A5B5C0}"/>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5" name="Picture 4" descr="A blue logo with circles&#10;&#10;Description automatically generated">
            <a:extLst>
              <a:ext uri="{FF2B5EF4-FFF2-40B4-BE49-F238E27FC236}">
                <a16:creationId xmlns:a16="http://schemas.microsoft.com/office/drawing/2014/main" id="{E86C32F3-C579-616A-DA1D-79C8C03A4B8F}"/>
              </a:ext>
            </a:extLst>
          </p:cNvPr>
          <p:cNvPicPr>
            <a:picLocks noChangeAspect="1"/>
          </p:cNvPicPr>
          <p:nvPr userDrawn="1"/>
        </p:nvPicPr>
        <p:blipFill>
          <a:blip r:embed="rId2"/>
          <a:stretch>
            <a:fillRect/>
          </a:stretch>
        </p:blipFill>
        <p:spPr>
          <a:xfrm>
            <a:off x="70951" y="6061533"/>
            <a:ext cx="722086" cy="722086"/>
          </a:xfrm>
          <a:prstGeom prst="rect">
            <a:avLst/>
          </a:prstGeom>
        </p:spPr>
      </p:pic>
      <p:cxnSp>
        <p:nvCxnSpPr>
          <p:cNvPr id="9" name="Straight Connector 8">
            <a:extLst>
              <a:ext uri="{FF2B5EF4-FFF2-40B4-BE49-F238E27FC236}">
                <a16:creationId xmlns:a16="http://schemas.microsoft.com/office/drawing/2014/main" id="{8F8B7779-2915-2A86-6C82-CABFE3DD28A5}"/>
              </a:ext>
            </a:extLst>
          </p:cNvPr>
          <p:cNvCxnSpPr/>
          <p:nvPr userDrawn="1"/>
        </p:nvCxnSpPr>
        <p:spPr>
          <a:xfrm>
            <a:off x="6096000" y="1820849"/>
            <a:ext cx="0" cy="416972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3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Highlight Blue">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B49A68C2-F296-5549-998A-6FA8C47BFD6C}"/>
              </a:ext>
            </a:extLst>
          </p:cNvPr>
          <p:cNvSpPr>
            <a:spLocks noGrp="1"/>
          </p:cNvSpPr>
          <p:nvPr>
            <p:ph sz="half" idx="2" hasCustomPrompt="1"/>
          </p:nvPr>
        </p:nvSpPr>
        <p:spPr>
          <a:xfrm>
            <a:off x="6356571" y="1820849"/>
            <a:ext cx="5400000" cy="4169721"/>
          </a:xfrm>
          <a:solidFill>
            <a:schemeClr val="tx2"/>
          </a:solidFill>
        </p:spPr>
        <p:txBody>
          <a:bodyPr lIns="216000" tIns="216000" rIns="216000" bIns="216000"/>
          <a:lstStyle>
            <a:lvl1pPr>
              <a:buClr>
                <a:schemeClr val="bg1"/>
              </a:buClr>
              <a:defRPr b="0" i="0">
                <a:solidFill>
                  <a:schemeClr val="bg1"/>
                </a:solidFill>
                <a:latin typeface="+mn-lt"/>
              </a:defRPr>
            </a:lvl1pPr>
            <a:lvl2pPr>
              <a:buClr>
                <a:schemeClr val="bg1"/>
              </a:buClr>
              <a:defRPr b="0" i="0">
                <a:solidFill>
                  <a:schemeClr val="bg1"/>
                </a:solidFill>
                <a:latin typeface="+mn-lt"/>
              </a:defRPr>
            </a:lvl2pPr>
            <a:lvl3pPr>
              <a:buClr>
                <a:schemeClr val="bg1"/>
              </a:buClr>
              <a:defRPr b="0" i="0">
                <a:solidFill>
                  <a:schemeClr val="bg1"/>
                </a:solidFill>
                <a:latin typeface="+mn-lt"/>
              </a:defRPr>
            </a:lvl3pPr>
            <a:lvl4pPr>
              <a:buClr>
                <a:schemeClr val="bg1"/>
              </a:buClr>
              <a:defRPr b="0" i="0">
                <a:solidFill>
                  <a:schemeClr val="bg1"/>
                </a:solidFill>
                <a:latin typeface="+mn-lt"/>
              </a:defRPr>
            </a:lvl4pPr>
            <a:lvl5pPr>
              <a:buClr>
                <a:schemeClr val="bg1"/>
              </a:buClr>
              <a:defRPr b="0" i="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53464C6A-C608-794B-8A6C-09CDB8250BB0}"/>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024A4120-0160-F448-8A6D-47C24B4ADBFD}"/>
              </a:ext>
            </a:extLst>
          </p:cNvPr>
          <p:cNvSpPr>
            <a:spLocks noGrp="1"/>
          </p:cNvSpPr>
          <p:nvPr>
            <p:ph sz="half" idx="1"/>
          </p:nvPr>
        </p:nvSpPr>
        <p:spPr>
          <a:xfrm>
            <a:off x="431999" y="1820849"/>
            <a:ext cx="5400000"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D444D0F5-8AB4-D61A-FEF6-6140715B5134}"/>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3" name="Picture 2" descr="A blue logo with circles&#10;&#10;Description automatically generated">
            <a:extLst>
              <a:ext uri="{FF2B5EF4-FFF2-40B4-BE49-F238E27FC236}">
                <a16:creationId xmlns:a16="http://schemas.microsoft.com/office/drawing/2014/main" id="{E36FFC8E-A3E9-CC2D-C2CA-F4317D04A163}"/>
              </a:ext>
            </a:extLst>
          </p:cNvPr>
          <p:cNvPicPr>
            <a:picLocks noChangeAspect="1"/>
          </p:cNvPicPr>
          <p:nvPr userDrawn="1"/>
        </p:nvPicPr>
        <p:blipFill>
          <a:blip r:embed="rId2"/>
          <a:stretch>
            <a:fillRect/>
          </a:stretch>
        </p:blipFill>
        <p:spPr>
          <a:xfrm>
            <a:off x="70951" y="6061533"/>
            <a:ext cx="722086" cy="722086"/>
          </a:xfrm>
          <a:prstGeom prst="rect">
            <a:avLst/>
          </a:prstGeom>
        </p:spPr>
      </p:pic>
    </p:spTree>
    <p:extLst>
      <p:ext uri="{BB962C8B-B14F-4D97-AF65-F5344CB8AC3E}">
        <p14:creationId xmlns:p14="http://schemas.microsoft.com/office/powerpoint/2010/main" val="410804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Highlight Aqua Green">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B49A68C2-F296-5549-998A-6FA8C47BFD6C}"/>
              </a:ext>
            </a:extLst>
          </p:cNvPr>
          <p:cNvSpPr>
            <a:spLocks noGrp="1"/>
          </p:cNvSpPr>
          <p:nvPr>
            <p:ph sz="half" idx="2" hasCustomPrompt="1"/>
          </p:nvPr>
        </p:nvSpPr>
        <p:spPr>
          <a:xfrm>
            <a:off x="6356571" y="1820849"/>
            <a:ext cx="5400000" cy="4169721"/>
          </a:xfrm>
          <a:solidFill>
            <a:schemeClr val="accent2"/>
          </a:solidFill>
        </p:spPr>
        <p:txBody>
          <a:bodyPr lIns="216000" tIns="216000" rIns="216000" bIns="216000"/>
          <a:lstStyle>
            <a:lvl1pPr>
              <a:buClr>
                <a:schemeClr val="bg1"/>
              </a:buClr>
              <a:defRPr b="0" i="0">
                <a:solidFill>
                  <a:schemeClr val="bg1"/>
                </a:solidFill>
                <a:latin typeface="+mn-lt"/>
              </a:defRPr>
            </a:lvl1pPr>
            <a:lvl2pPr>
              <a:buClr>
                <a:schemeClr val="bg1"/>
              </a:buClr>
              <a:defRPr b="0" i="0">
                <a:solidFill>
                  <a:schemeClr val="bg1"/>
                </a:solidFill>
                <a:latin typeface="+mn-lt"/>
              </a:defRPr>
            </a:lvl2pPr>
            <a:lvl3pPr>
              <a:buClr>
                <a:schemeClr val="bg1"/>
              </a:buClr>
              <a:defRPr b="0" i="0">
                <a:solidFill>
                  <a:schemeClr val="bg1"/>
                </a:solidFill>
                <a:latin typeface="+mn-lt"/>
              </a:defRPr>
            </a:lvl3pPr>
            <a:lvl4pPr>
              <a:buClr>
                <a:schemeClr val="bg1"/>
              </a:buClr>
              <a:defRPr b="0" i="0">
                <a:solidFill>
                  <a:schemeClr val="bg1"/>
                </a:solidFill>
                <a:latin typeface="+mn-lt"/>
              </a:defRPr>
            </a:lvl4pPr>
            <a:lvl5pPr>
              <a:buClr>
                <a:schemeClr val="bg1"/>
              </a:buClr>
              <a:defRPr b="0" i="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53464C6A-C608-794B-8A6C-09CDB8250BB0}"/>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024A4120-0160-F448-8A6D-47C24B4ADBFD}"/>
              </a:ext>
            </a:extLst>
          </p:cNvPr>
          <p:cNvSpPr>
            <a:spLocks noGrp="1"/>
          </p:cNvSpPr>
          <p:nvPr>
            <p:ph sz="half" idx="1"/>
          </p:nvPr>
        </p:nvSpPr>
        <p:spPr>
          <a:xfrm>
            <a:off x="431999" y="1820849"/>
            <a:ext cx="5400000" cy="4169722"/>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CDD145F6-4630-BE2B-A569-F062EFDD78D9}"/>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4" name="Picture 3">
            <a:extLst>
              <a:ext uri="{FF2B5EF4-FFF2-40B4-BE49-F238E27FC236}">
                <a16:creationId xmlns:a16="http://schemas.microsoft.com/office/drawing/2014/main" id="{A900411A-4235-7CD7-4009-744B158685E2}"/>
              </a:ext>
            </a:extLst>
          </p:cNvPr>
          <p:cNvPicPr>
            <a:picLocks noChangeAspect="1"/>
          </p:cNvPicPr>
          <p:nvPr userDrawn="1"/>
        </p:nvPicPr>
        <p:blipFill>
          <a:blip r:embed="rId2"/>
          <a:srcRect/>
          <a:stretch/>
        </p:blipFill>
        <p:spPr>
          <a:xfrm>
            <a:off x="70951" y="6061533"/>
            <a:ext cx="722086" cy="722086"/>
          </a:xfrm>
          <a:prstGeom prst="rect">
            <a:avLst/>
          </a:prstGeom>
        </p:spPr>
      </p:pic>
    </p:spTree>
    <p:extLst>
      <p:ext uri="{BB962C8B-B14F-4D97-AF65-F5344CB8AC3E}">
        <p14:creationId xmlns:p14="http://schemas.microsoft.com/office/powerpoint/2010/main" val="1117602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Highlight Dark Pink">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B49A68C2-F296-5549-998A-6FA8C47BFD6C}"/>
              </a:ext>
            </a:extLst>
          </p:cNvPr>
          <p:cNvSpPr>
            <a:spLocks noGrp="1"/>
          </p:cNvSpPr>
          <p:nvPr>
            <p:ph sz="half" idx="2" hasCustomPrompt="1"/>
          </p:nvPr>
        </p:nvSpPr>
        <p:spPr>
          <a:xfrm>
            <a:off x="6356571" y="1820849"/>
            <a:ext cx="5400000" cy="4169721"/>
          </a:xfrm>
          <a:solidFill>
            <a:schemeClr val="accent5"/>
          </a:solidFill>
        </p:spPr>
        <p:txBody>
          <a:bodyPr lIns="216000" tIns="216000" rIns="216000" bIns="216000"/>
          <a:lstStyle>
            <a:lvl1pPr>
              <a:buClr>
                <a:schemeClr val="bg1"/>
              </a:buClr>
              <a:defRPr b="0" i="0">
                <a:solidFill>
                  <a:schemeClr val="bg1"/>
                </a:solidFill>
                <a:latin typeface="+mn-lt"/>
              </a:defRPr>
            </a:lvl1pPr>
            <a:lvl2pPr>
              <a:buClr>
                <a:schemeClr val="bg1"/>
              </a:buClr>
              <a:defRPr b="0" i="0">
                <a:solidFill>
                  <a:schemeClr val="bg1"/>
                </a:solidFill>
                <a:latin typeface="+mn-lt"/>
              </a:defRPr>
            </a:lvl2pPr>
            <a:lvl3pPr>
              <a:buClr>
                <a:schemeClr val="bg1"/>
              </a:buClr>
              <a:defRPr b="0" i="0">
                <a:solidFill>
                  <a:schemeClr val="bg1"/>
                </a:solidFill>
                <a:latin typeface="+mn-lt"/>
              </a:defRPr>
            </a:lvl3pPr>
            <a:lvl4pPr>
              <a:buClr>
                <a:schemeClr val="bg1"/>
              </a:buClr>
              <a:defRPr b="0" i="0">
                <a:solidFill>
                  <a:schemeClr val="bg1"/>
                </a:solidFill>
                <a:latin typeface="+mn-lt"/>
              </a:defRPr>
            </a:lvl4pPr>
            <a:lvl5pPr>
              <a:buClr>
                <a:schemeClr val="bg1"/>
              </a:buClr>
              <a:defRPr b="0" i="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53464C6A-C608-794B-8A6C-09CDB8250BB0}"/>
              </a:ext>
            </a:extLst>
          </p:cNvPr>
          <p:cNvSpPr>
            <a:spLocks noGrp="1"/>
          </p:cNvSpPr>
          <p:nvPr>
            <p:ph type="title"/>
          </p:nvPr>
        </p:nvSpPr>
        <p:spPr>
          <a:xfrm>
            <a:off x="431999" y="432908"/>
            <a:ext cx="11324572" cy="939182"/>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024A4120-0160-F448-8A6D-47C24B4ADBFD}"/>
              </a:ext>
            </a:extLst>
          </p:cNvPr>
          <p:cNvSpPr>
            <a:spLocks noGrp="1"/>
          </p:cNvSpPr>
          <p:nvPr>
            <p:ph sz="half" idx="1"/>
          </p:nvPr>
        </p:nvSpPr>
        <p:spPr>
          <a:xfrm>
            <a:off x="431999" y="1820849"/>
            <a:ext cx="5400000" cy="4169722"/>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B2DBEF44-F457-A317-BC2E-5577CA41D0F4}"/>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4" name="Picture 3">
            <a:extLst>
              <a:ext uri="{FF2B5EF4-FFF2-40B4-BE49-F238E27FC236}">
                <a16:creationId xmlns:a16="http://schemas.microsoft.com/office/drawing/2014/main" id="{78EF4ECA-658D-CBD2-9990-6BCB3B9120EA}"/>
              </a:ext>
            </a:extLst>
          </p:cNvPr>
          <p:cNvPicPr>
            <a:picLocks noChangeAspect="1"/>
          </p:cNvPicPr>
          <p:nvPr userDrawn="1"/>
        </p:nvPicPr>
        <p:blipFill>
          <a:blip r:embed="rId2"/>
          <a:srcRect/>
          <a:stretch/>
        </p:blipFill>
        <p:spPr>
          <a:xfrm>
            <a:off x="70951" y="6061533"/>
            <a:ext cx="722086" cy="722086"/>
          </a:xfrm>
          <a:prstGeom prst="rect">
            <a:avLst/>
          </a:prstGeom>
        </p:spPr>
      </p:pic>
    </p:spTree>
    <p:extLst>
      <p:ext uri="{BB962C8B-B14F-4D97-AF65-F5344CB8AC3E}">
        <p14:creationId xmlns:p14="http://schemas.microsoft.com/office/powerpoint/2010/main" val="332495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D13B5104-82F1-1949-AC88-B14CFB2977AC}"/>
              </a:ext>
            </a:extLst>
          </p:cNvPr>
          <p:cNvSpPr>
            <a:spLocks noGrp="1"/>
          </p:cNvSpPr>
          <p:nvPr>
            <p:ph type="pic" idx="13"/>
          </p:nvPr>
        </p:nvSpPr>
        <p:spPr>
          <a:xfrm>
            <a:off x="8172016" y="432908"/>
            <a:ext cx="3584555" cy="5557663"/>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a:extLst>
              <a:ext uri="{FF2B5EF4-FFF2-40B4-BE49-F238E27FC236}">
                <a16:creationId xmlns:a16="http://schemas.microsoft.com/office/drawing/2014/main" id="{44A811F2-7E54-D14E-ABAB-863436483526}"/>
              </a:ext>
            </a:extLst>
          </p:cNvPr>
          <p:cNvSpPr>
            <a:spLocks noGrp="1"/>
          </p:cNvSpPr>
          <p:nvPr>
            <p:ph type="title"/>
          </p:nvPr>
        </p:nvSpPr>
        <p:spPr>
          <a:xfrm>
            <a:off x="431999" y="432908"/>
            <a:ext cx="7354914" cy="939182"/>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101C55C8-CE44-C644-AC5F-10F16CD37417}"/>
              </a:ext>
            </a:extLst>
          </p:cNvPr>
          <p:cNvSpPr>
            <a:spLocks noGrp="1"/>
          </p:cNvSpPr>
          <p:nvPr>
            <p:ph sz="half" idx="1"/>
          </p:nvPr>
        </p:nvSpPr>
        <p:spPr>
          <a:xfrm>
            <a:off x="431999" y="1820849"/>
            <a:ext cx="7354914" cy="41697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B7777D79-D23C-14BB-054E-665E2314C599}"/>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4" name="Slide Number Placeholder 5">
            <a:extLst>
              <a:ext uri="{FF2B5EF4-FFF2-40B4-BE49-F238E27FC236}">
                <a16:creationId xmlns:a16="http://schemas.microsoft.com/office/drawing/2014/main" id="{22661A5A-8394-F7B1-0528-7151290B1AA7}"/>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2" name="Picture 1" descr="A blue logo with circles&#10;&#10;Description automatically generated">
            <a:extLst>
              <a:ext uri="{FF2B5EF4-FFF2-40B4-BE49-F238E27FC236}">
                <a16:creationId xmlns:a16="http://schemas.microsoft.com/office/drawing/2014/main" id="{684CA934-EE20-F28D-0C77-AE6FE495A560}"/>
              </a:ext>
            </a:extLst>
          </p:cNvPr>
          <p:cNvPicPr>
            <a:picLocks noChangeAspect="1"/>
          </p:cNvPicPr>
          <p:nvPr userDrawn="1"/>
        </p:nvPicPr>
        <p:blipFill>
          <a:blip r:embed="rId2"/>
          <a:stretch>
            <a:fillRect/>
          </a:stretch>
        </p:blipFill>
        <p:spPr>
          <a:xfrm>
            <a:off x="70951" y="6061533"/>
            <a:ext cx="722086" cy="722086"/>
          </a:xfrm>
          <a:prstGeom prst="rect">
            <a:avLst/>
          </a:prstGeom>
        </p:spPr>
      </p:pic>
    </p:spTree>
    <p:extLst>
      <p:ext uri="{BB962C8B-B14F-4D97-AF65-F5344CB8AC3E}">
        <p14:creationId xmlns:p14="http://schemas.microsoft.com/office/powerpoint/2010/main" val="290004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1F65846F-E907-4E4F-8AEF-89CEA85E4D71}"/>
              </a:ext>
            </a:extLst>
          </p:cNvPr>
          <p:cNvSpPr>
            <a:spLocks noGrp="1"/>
          </p:cNvSpPr>
          <p:nvPr>
            <p:ph type="pic" idx="1"/>
          </p:nvPr>
        </p:nvSpPr>
        <p:spPr>
          <a:xfrm>
            <a:off x="431999" y="432908"/>
            <a:ext cx="6573383" cy="5564807"/>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2CEDDB9A-7500-7247-9408-71B88817CF4B}"/>
              </a:ext>
            </a:extLst>
          </p:cNvPr>
          <p:cNvSpPr>
            <a:spLocks noGrp="1"/>
          </p:cNvSpPr>
          <p:nvPr>
            <p:ph type="body" sz="half" idx="2"/>
          </p:nvPr>
        </p:nvSpPr>
        <p:spPr>
          <a:xfrm>
            <a:off x="7416544" y="1710267"/>
            <a:ext cx="4340027" cy="42874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itle 1">
            <a:extLst>
              <a:ext uri="{FF2B5EF4-FFF2-40B4-BE49-F238E27FC236}">
                <a16:creationId xmlns:a16="http://schemas.microsoft.com/office/drawing/2014/main" id="{7245F212-25E5-924E-9DAB-C0185A80A898}"/>
              </a:ext>
            </a:extLst>
          </p:cNvPr>
          <p:cNvSpPr>
            <a:spLocks noGrp="1"/>
          </p:cNvSpPr>
          <p:nvPr>
            <p:ph type="title"/>
          </p:nvPr>
        </p:nvSpPr>
        <p:spPr>
          <a:xfrm>
            <a:off x="7416544" y="432908"/>
            <a:ext cx="4340028" cy="939182"/>
          </a:xfrm>
        </p:spPr>
        <p:txBody>
          <a:bodyPr/>
          <a:lstStyle/>
          <a:p>
            <a:r>
              <a:rPr lang="en-US" dirty="0"/>
              <a:t>Click to edit Master title style</a:t>
            </a:r>
          </a:p>
        </p:txBody>
      </p:sp>
      <p:sp>
        <p:nvSpPr>
          <p:cNvPr id="3" name="Footer Placeholder 4">
            <a:extLst>
              <a:ext uri="{FF2B5EF4-FFF2-40B4-BE49-F238E27FC236}">
                <a16:creationId xmlns:a16="http://schemas.microsoft.com/office/drawing/2014/main" id="{C3162598-B5F6-5A8E-4E6F-419DC16EEB79}"/>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4" name="Slide Number Placeholder 5">
            <a:extLst>
              <a:ext uri="{FF2B5EF4-FFF2-40B4-BE49-F238E27FC236}">
                <a16:creationId xmlns:a16="http://schemas.microsoft.com/office/drawing/2014/main" id="{FC879A60-B2F3-A4C6-0B21-770511E3D5E8}"/>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pic>
        <p:nvPicPr>
          <p:cNvPr id="2" name="Picture 1" descr="A blue logo with circles&#10;&#10;Description automatically generated">
            <a:extLst>
              <a:ext uri="{FF2B5EF4-FFF2-40B4-BE49-F238E27FC236}">
                <a16:creationId xmlns:a16="http://schemas.microsoft.com/office/drawing/2014/main" id="{7DE3547B-3BDC-0CA7-D56E-B1BCCA225C57}"/>
              </a:ext>
            </a:extLst>
          </p:cNvPr>
          <p:cNvPicPr>
            <a:picLocks noChangeAspect="1"/>
          </p:cNvPicPr>
          <p:nvPr userDrawn="1"/>
        </p:nvPicPr>
        <p:blipFill>
          <a:blip r:embed="rId2"/>
          <a:stretch>
            <a:fillRect/>
          </a:stretch>
        </p:blipFill>
        <p:spPr>
          <a:xfrm>
            <a:off x="70951" y="6061533"/>
            <a:ext cx="722086" cy="722086"/>
          </a:xfrm>
          <a:prstGeom prst="rect">
            <a:avLst/>
          </a:prstGeom>
        </p:spPr>
      </p:pic>
    </p:spTree>
    <p:extLst>
      <p:ext uri="{BB962C8B-B14F-4D97-AF65-F5344CB8AC3E}">
        <p14:creationId xmlns:p14="http://schemas.microsoft.com/office/powerpoint/2010/main" val="2860155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5116C-1837-6348-81E3-EEEBD9B505DB}"/>
              </a:ext>
            </a:extLst>
          </p:cNvPr>
          <p:cNvSpPr>
            <a:spLocks noGrp="1"/>
          </p:cNvSpPr>
          <p:nvPr>
            <p:ph type="title"/>
          </p:nvPr>
        </p:nvSpPr>
        <p:spPr>
          <a:xfrm>
            <a:off x="431999" y="432908"/>
            <a:ext cx="11324572" cy="939182"/>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CAE7B532-5097-4646-B1CE-1DCCCB5DA87A}"/>
              </a:ext>
            </a:extLst>
          </p:cNvPr>
          <p:cNvSpPr>
            <a:spLocks noGrp="1"/>
          </p:cNvSpPr>
          <p:nvPr>
            <p:ph type="body" idx="1"/>
          </p:nvPr>
        </p:nvSpPr>
        <p:spPr>
          <a:xfrm>
            <a:off x="433714" y="1845619"/>
            <a:ext cx="11324572" cy="417595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16C0950B-B91E-1596-D29D-5DFF38B43B32}"/>
              </a:ext>
            </a:extLst>
          </p:cNvPr>
          <p:cNvSpPr>
            <a:spLocks noGrp="1"/>
          </p:cNvSpPr>
          <p:nvPr>
            <p:ph type="ftr" sz="quarter" idx="3"/>
          </p:nvPr>
        </p:nvSpPr>
        <p:spPr>
          <a:xfrm>
            <a:off x="9194498" y="6425091"/>
            <a:ext cx="2562073" cy="432909"/>
          </a:xfrm>
          <a:prstGeom prst="rect">
            <a:avLst/>
          </a:prstGeom>
        </p:spPr>
        <p:txBody>
          <a:bodyPr vert="horz" lIns="0" tIns="0" rIns="0" bIns="0" rtlCol="0" anchor="ctr"/>
          <a:lstStyle>
            <a:lvl1pPr algn="l">
              <a:defRPr lang="en-GB" sz="900" b="1" smtClean="0">
                <a:solidFill>
                  <a:schemeClr val="tx1"/>
                </a:solidFill>
                <a:effectLst/>
              </a:defRPr>
            </a:lvl1pPr>
          </a:lstStyle>
          <a:p>
            <a:pPr algn="r"/>
            <a:r>
              <a:rPr lang="en-GB" dirty="0"/>
              <a:t>NHS Thames Valley</a:t>
            </a:r>
          </a:p>
        </p:txBody>
      </p:sp>
      <p:sp>
        <p:nvSpPr>
          <p:cNvPr id="9" name="Slide Number Placeholder 5">
            <a:extLst>
              <a:ext uri="{FF2B5EF4-FFF2-40B4-BE49-F238E27FC236}">
                <a16:creationId xmlns:a16="http://schemas.microsoft.com/office/drawing/2014/main" id="{0594C9C5-A6D5-9804-BB58-7A2AAE02681F}"/>
              </a:ext>
            </a:extLst>
          </p:cNvPr>
          <p:cNvSpPr>
            <a:spLocks noGrp="1"/>
          </p:cNvSpPr>
          <p:nvPr>
            <p:ph type="sldNum" sz="quarter" idx="4"/>
          </p:nvPr>
        </p:nvSpPr>
        <p:spPr>
          <a:xfrm>
            <a:off x="5735389" y="6422572"/>
            <a:ext cx="717791" cy="435428"/>
          </a:xfrm>
          <a:prstGeom prst="rect">
            <a:avLst/>
          </a:prstGeom>
        </p:spPr>
        <p:txBody>
          <a:bodyPr vert="horz" lIns="0" tIns="0" rIns="0" bIns="0" rtlCol="0" anchor="ctr"/>
          <a:lstStyle>
            <a:lvl1pPr algn="ctr">
              <a:defRPr sz="900" b="0" i="0">
                <a:solidFill>
                  <a:schemeClr val="tx1"/>
                </a:solidFill>
                <a:latin typeface="+mn-lt"/>
              </a:defRPr>
            </a:lvl1pPr>
          </a:lstStyle>
          <a:p>
            <a:fld id="{E37164D7-9B6A-1C43-ACF7-FB85B36CD2BA}" type="slidenum">
              <a:rPr lang="en-US" smtClean="0"/>
              <a:pPr/>
              <a:t>‹#›</a:t>
            </a:fld>
            <a:endParaRPr lang="en-US" dirty="0"/>
          </a:p>
        </p:txBody>
      </p:sp>
    </p:spTree>
    <p:extLst>
      <p:ext uri="{BB962C8B-B14F-4D97-AF65-F5344CB8AC3E}">
        <p14:creationId xmlns:p14="http://schemas.microsoft.com/office/powerpoint/2010/main" val="418740967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750" r:id="rId3"/>
    <p:sldLayoutId id="2147483751" r:id="rId4"/>
    <p:sldLayoutId id="2147483752" r:id="rId5"/>
    <p:sldLayoutId id="2147483811" r:id="rId6"/>
    <p:sldLayoutId id="2147483812" r:id="rId7"/>
    <p:sldLayoutId id="2147483753" r:id="rId8"/>
    <p:sldLayoutId id="2147483706" r:id="rId9"/>
    <p:sldLayoutId id="2147483715" r:id="rId10"/>
    <p:sldLayoutId id="2147483663" r:id="rId11"/>
    <p:sldLayoutId id="2147483713" r:id="rId12"/>
    <p:sldLayoutId id="2147483714" r:id="rId13"/>
    <p:sldLayoutId id="2147483808" r:id="rId14"/>
    <p:sldLayoutId id="2147483815" r:id="rId15"/>
  </p:sldLayoutIdLst>
  <p:hf hdr="0"/>
  <p:txStyles>
    <p:title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20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shorts/lgIcxGTkRp0" TargetMode="Externa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frimley-healthiertogether.nhs.uk/parentscarers/keeping-your-child-safe/being-safe-around-water" TargetMode="External"/><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hyperlink" Target="https://rnli.org/video-download?videoid=3A4BAE16-D1EB-4B0A-BCE480CD4BA52DCB" TargetMode="External"/><Relationship Id="rId4" Type="http://schemas.openxmlformats.org/officeDocument/2006/relationships/hyperlink" Target="https://rnli.org/safety/float/float-resourc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frimley-healthiertogether.nhs.uk/parentscarers/keeping-your-child-safe/being-safe-around-water" TargetMode="External"/><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rnli.org/safety/float/float-resourc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frimley-healthiertogether.nhs.uk/parentscarers/keeping-your-child-safe/being-safe-around-water" TargetMode="Externa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www.rlss.org.uk/staying-safe-in-on-and-around-the-water" TargetMode="External"/><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www.rlss.org.uk/splash-safety-in-the-bath"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frimley-healthiertogether.nhs.uk/parentscarers/keeping-your-child-safe/accidents-and-injuries-keeping-your-child-safe-hom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lss.org.uk/splash-safety-in-the-bath" TargetMode="External"/><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hyperlink" Target="https://frimley-healthiertogether.nhs.uk/parentscarers/keeping-your-child-safe/accidents-and-injuries-keeping-your-child-safe-hom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frimley-healthiertogether.nhs.uk/parentscarers/keeping-your-child-safe/accidents-and-injuries-keeping-your-child-safe-home" TargetMode="External"/><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hyperlink" Target="https://www.rlss.org.uk/listing/category/splash-safety-at-your-pa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rlss.org.uk/cold-water-shock-the-facts?utm_source=google&amp;utm_medium=cpc&amp;utm_campaign=15504531771&amp;utm_content=128415492382&amp;utm_term=cold%20water%20shock&amp;gad_source=1&amp;gclid=EAIaIQobChMIyrj-0dbcjAMVQpxQBh3a-jneEAAYAiAAEgIyFPD_BwE" TargetMode="Externa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frimley-healthiertogether.nhs.uk/parentscarers/keeping-your-child-safe/being-safe-around-wate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ncmd.info/publications/child-drowning-deaths-2019-2025/" TargetMode="External"/><Relationship Id="rId2" Type="http://schemas.openxmlformats.org/officeDocument/2006/relationships/hyperlink" Target="https://www.rlss.org.uk/child-drowning-update-sept-2024-england"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frimley-healthiertogether.nhs.uk/parentscarers/keeping-your-child-safe/being-safe-around-water" TargetMode="External"/><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hyperlink" Target="https://www.rlss.org.uk/cold-water-shock-the-facts?utm_source=google&amp;utm_medium=cpc&amp;utm_campaign=15504531771&amp;utm_content=128415492382&amp;utm_term=cold%20water%20shock&amp;gad_source=1&amp;gclid=EAIaIQobChMIyrj-0dbcjAMVQpxQBh3a-jneEAAYAiAAEgIyFPD_Bw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ncmd.info/publications/child-drowning-deaths-2019-2025/" TargetMode="Externa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hyperlink" Target="https://www.rlss.org.uk/child-drowning-update-sept-2024-england" TargetMode="External"/><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rlss.org.uk/listing/category/send-resources?formRef=de886802"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rnli.org/safety/multi-lingual-resources" TargetMode="External"/><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hyperlink" Target="https://www.rlss.org.uk/the-water-safety-code-in-multiple-languag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rlss.org.uk/pages/category/drowning-prevention-week-campaign" TargetMode="External"/><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a:extLst>
              <a:ext uri="{FF2B5EF4-FFF2-40B4-BE49-F238E27FC236}">
                <a16:creationId xmlns:a16="http://schemas.microsoft.com/office/drawing/2014/main" id="{0E7A2378-4FDC-F038-5AE2-55A9DEA7CB7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509" r="3509"/>
          <a:stretch/>
        </p:blipFill>
        <p:spPr>
          <a:xfrm>
            <a:off x="-2752627" y="2422688"/>
            <a:ext cx="15302845" cy="4209068"/>
          </a:xfrm>
          <a:noFill/>
        </p:spPr>
      </p:pic>
      <p:sp>
        <p:nvSpPr>
          <p:cNvPr id="4" name="Subtitle 2">
            <a:extLst>
              <a:ext uri="{FF2B5EF4-FFF2-40B4-BE49-F238E27FC236}">
                <a16:creationId xmlns:a16="http://schemas.microsoft.com/office/drawing/2014/main" id="{03D3147C-3B4F-4E7C-906E-34F6E4B0643C}"/>
              </a:ext>
            </a:extLst>
          </p:cNvPr>
          <p:cNvSpPr>
            <a:spLocks noGrp="1"/>
          </p:cNvSpPr>
          <p:nvPr>
            <p:ph type="title"/>
          </p:nvPr>
        </p:nvSpPr>
        <p:spPr>
          <a:xfrm>
            <a:off x="1990535" y="850202"/>
            <a:ext cx="9793287" cy="1490662"/>
          </a:xfrm>
        </p:spPr>
        <p:txBody>
          <a:bodyPr rtlCol="0">
            <a:noAutofit/>
          </a:bodyPr>
          <a:lstStyle/>
          <a:p>
            <a:pPr rtl="0"/>
            <a:r>
              <a:rPr lang="en-GB" sz="3600" dirty="0"/>
              <a:t>Water Safety and Drowning Prevention</a:t>
            </a:r>
          </a:p>
        </p:txBody>
      </p:sp>
      <p:pic>
        <p:nvPicPr>
          <p:cNvPr id="6" name="Picture Placeholder 11">
            <a:extLst>
              <a:ext uri="{FF2B5EF4-FFF2-40B4-BE49-F238E27FC236}">
                <a16:creationId xmlns:a16="http://schemas.microsoft.com/office/drawing/2014/main" id="{31A74B04-74EE-B58C-6ACF-D8E2AF0E0349}"/>
              </a:ext>
            </a:extLst>
          </p:cNvPr>
          <p:cNvPicPr>
            <a:picLocks noChangeAspect="1"/>
          </p:cNvPicPr>
          <p:nvPr/>
        </p:nvPicPr>
        <p:blipFill>
          <a:blip r:embed="rId2">
            <a:extLst>
              <a:ext uri="{28A0092B-C50C-407E-A947-70E740481C1C}">
                <a14:useLocalDpi xmlns:a14="http://schemas.microsoft.com/office/drawing/2010/main" val="0"/>
              </a:ext>
            </a:extLst>
          </a:blip>
          <a:srcRect t="7533" r="-2" b="7532"/>
          <a:stretch>
            <a:fillRect/>
          </a:stretch>
        </p:blipFill>
        <p:spPr>
          <a:xfrm>
            <a:off x="1348034" y="2688278"/>
            <a:ext cx="10843966" cy="4169722"/>
          </a:xfrm>
          <a:prstGeom prst="rect">
            <a:avLst/>
          </a:prstGeom>
          <a:noFill/>
        </p:spPr>
      </p:pic>
      <p:sp>
        <p:nvSpPr>
          <p:cNvPr id="7" name="TextBox 6">
            <a:extLst>
              <a:ext uri="{FF2B5EF4-FFF2-40B4-BE49-F238E27FC236}">
                <a16:creationId xmlns:a16="http://schemas.microsoft.com/office/drawing/2014/main" id="{91FFB72B-55AF-F6C5-BBC2-02FA1956787A}"/>
              </a:ext>
            </a:extLst>
          </p:cNvPr>
          <p:cNvSpPr txBox="1"/>
          <p:nvPr/>
        </p:nvSpPr>
        <p:spPr>
          <a:xfrm>
            <a:off x="1970201" y="2275299"/>
            <a:ext cx="4611574" cy="246221"/>
          </a:xfrm>
          <a:prstGeom prst="rect">
            <a:avLst/>
          </a:prstGeom>
          <a:noFill/>
        </p:spPr>
        <p:txBody>
          <a:bodyPr wrap="square" rtlCol="0">
            <a:spAutoFit/>
          </a:bodyPr>
          <a:lstStyle/>
          <a:p>
            <a:r>
              <a:rPr lang="en-GB" sz="1000" dirty="0"/>
              <a:t>Created by: Kerry Brown – Safeguarding Coordinator Thames Valley ICB</a:t>
            </a:r>
          </a:p>
        </p:txBody>
      </p:sp>
    </p:spTree>
    <p:extLst>
      <p:ext uri="{BB962C8B-B14F-4D97-AF65-F5344CB8AC3E}">
        <p14:creationId xmlns:p14="http://schemas.microsoft.com/office/powerpoint/2010/main" val="2040055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822DA-5C38-AF2B-A32F-3ACDB25EB55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1E9DFBA-D3F5-ADD4-CD4F-E1CF1E9F7965}"/>
              </a:ext>
            </a:extLst>
          </p:cNvPr>
          <p:cNvSpPr txBox="1"/>
          <p:nvPr/>
        </p:nvSpPr>
        <p:spPr>
          <a:xfrm>
            <a:off x="499431" y="862025"/>
            <a:ext cx="11001082" cy="830997"/>
          </a:xfrm>
          <a:prstGeom prst="rect">
            <a:avLst/>
          </a:prstGeom>
          <a:noFill/>
        </p:spPr>
        <p:txBody>
          <a:bodyPr wrap="square" rtlCol="0">
            <a:spAutoFit/>
          </a:bodyPr>
          <a:lstStyle/>
          <a:p>
            <a:pPr algn="ctr"/>
            <a:r>
              <a:rPr lang="en-GB" sz="4800" dirty="0"/>
              <a:t>CAMPAIGNING COLLABORATIVELY</a:t>
            </a:r>
          </a:p>
        </p:txBody>
      </p:sp>
      <p:sp>
        <p:nvSpPr>
          <p:cNvPr id="2" name="Rectangle: Rounded Corners 1">
            <a:extLst>
              <a:ext uri="{FF2B5EF4-FFF2-40B4-BE49-F238E27FC236}">
                <a16:creationId xmlns:a16="http://schemas.microsoft.com/office/drawing/2014/main" id="{8998CD08-C2D2-ACF7-A65E-F4B3AAF58661}"/>
              </a:ext>
            </a:extLst>
          </p:cNvPr>
          <p:cNvSpPr/>
          <p:nvPr/>
        </p:nvSpPr>
        <p:spPr>
          <a:xfrm>
            <a:off x="479685" y="1768834"/>
            <a:ext cx="2758190" cy="3927422"/>
          </a:xfrm>
          <a:prstGeom prst="roundRect">
            <a:avLst/>
          </a:prstGeom>
          <a:solidFill>
            <a:srgbClr val="0D9E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u="sng" dirty="0"/>
              <a:t>OBJECTIVE</a:t>
            </a:r>
            <a:r>
              <a:rPr lang="en-GB" b="1" dirty="0"/>
              <a:t>:</a:t>
            </a:r>
          </a:p>
          <a:p>
            <a:pPr algn="ctr"/>
            <a:endParaRPr lang="en-GB" b="1" dirty="0"/>
          </a:p>
          <a:p>
            <a:r>
              <a:rPr lang="en-GB" b="1" dirty="0"/>
              <a:t>Increase water safety within the identified vulnerable age groups:</a:t>
            </a:r>
          </a:p>
          <a:p>
            <a:pPr marL="285750" indent="-285750">
              <a:buFont typeface="Arial" panose="020B0604020202020204" pitchFamily="34" charset="0"/>
              <a:buChar char="•"/>
            </a:pPr>
            <a:r>
              <a:rPr lang="en-GB" b="1" dirty="0"/>
              <a:t>0-5 years</a:t>
            </a:r>
          </a:p>
          <a:p>
            <a:pPr marL="285750" indent="-285750">
              <a:buFont typeface="Arial" panose="020B0604020202020204" pitchFamily="34" charset="0"/>
              <a:buChar char="•"/>
            </a:pPr>
            <a:r>
              <a:rPr lang="en-GB" b="1" dirty="0"/>
              <a:t>13-17 years</a:t>
            </a:r>
          </a:p>
          <a:p>
            <a:pPr marL="285750" indent="-285750">
              <a:buFont typeface="Arial" panose="020B0604020202020204" pitchFamily="34" charset="0"/>
              <a:buChar char="•"/>
            </a:pPr>
            <a:r>
              <a:rPr lang="en-GB" b="1" dirty="0"/>
              <a:t>Those with additional needs</a:t>
            </a:r>
          </a:p>
          <a:p>
            <a:pPr marL="285750" indent="-285750" algn="ctr">
              <a:buFont typeface="Arial" panose="020B0604020202020204" pitchFamily="34" charset="0"/>
              <a:buChar char="•"/>
            </a:pPr>
            <a:endParaRPr lang="en-GB" b="1" dirty="0"/>
          </a:p>
        </p:txBody>
      </p:sp>
      <p:sp>
        <p:nvSpPr>
          <p:cNvPr id="4" name="Rectangle: Rounded Corners 3">
            <a:extLst>
              <a:ext uri="{FF2B5EF4-FFF2-40B4-BE49-F238E27FC236}">
                <a16:creationId xmlns:a16="http://schemas.microsoft.com/office/drawing/2014/main" id="{A430E9D8-FE6B-E6F3-E60D-04F356ECE90B}"/>
              </a:ext>
            </a:extLst>
          </p:cNvPr>
          <p:cNvSpPr/>
          <p:nvPr/>
        </p:nvSpPr>
        <p:spPr>
          <a:xfrm>
            <a:off x="4691920" y="1753843"/>
            <a:ext cx="3162925" cy="4002374"/>
          </a:xfrm>
          <a:prstGeom prst="roundRect">
            <a:avLst/>
          </a:prstGeom>
          <a:solidFill>
            <a:srgbClr val="BB18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p>
          <a:p>
            <a:pPr algn="ctr"/>
            <a:r>
              <a:rPr lang="en-GB" sz="2800" b="1" u="sng" dirty="0"/>
              <a:t>STRATEGY:</a:t>
            </a:r>
          </a:p>
          <a:p>
            <a:pPr algn="ctr"/>
            <a:endParaRPr lang="en-GB" b="1" dirty="0"/>
          </a:p>
          <a:p>
            <a:r>
              <a:rPr lang="en-GB" b="1" dirty="0"/>
              <a:t>Sharing and creating visuals that align with the messaging from RNLI, sharing widely with partners for maximum reach and impact, including multilingual resources and resources aimed for those with SEND</a:t>
            </a:r>
          </a:p>
          <a:p>
            <a:pPr marL="285750" indent="-285750" algn="ctr">
              <a:buFont typeface="Arial" panose="020B0604020202020204" pitchFamily="34" charset="0"/>
              <a:buChar char="•"/>
            </a:pPr>
            <a:endParaRPr lang="en-GB" b="1" dirty="0"/>
          </a:p>
        </p:txBody>
      </p:sp>
      <p:sp>
        <p:nvSpPr>
          <p:cNvPr id="6" name="Rectangle: Rounded Corners 5">
            <a:extLst>
              <a:ext uri="{FF2B5EF4-FFF2-40B4-BE49-F238E27FC236}">
                <a16:creationId xmlns:a16="http://schemas.microsoft.com/office/drawing/2014/main" id="{C1FF499C-FB16-74AA-C09E-D4F3D81CE761}"/>
              </a:ext>
            </a:extLst>
          </p:cNvPr>
          <p:cNvSpPr/>
          <p:nvPr/>
        </p:nvSpPr>
        <p:spPr>
          <a:xfrm>
            <a:off x="8959926" y="1753843"/>
            <a:ext cx="2777372" cy="4002374"/>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u="sng" dirty="0"/>
              <a:t>MESSAGING:</a:t>
            </a:r>
          </a:p>
          <a:p>
            <a:pPr algn="ctr"/>
            <a:endParaRPr lang="en-GB" sz="2800" b="1" u="sng" dirty="0"/>
          </a:p>
          <a:p>
            <a:endParaRPr lang="en-GB" b="1" dirty="0"/>
          </a:p>
          <a:p>
            <a:pPr marL="285750" indent="-285750">
              <a:buFont typeface="Arial" panose="020B0604020202020204" pitchFamily="34" charset="0"/>
              <a:buChar char="•"/>
            </a:pPr>
            <a:r>
              <a:rPr lang="en-GB" b="1" dirty="0"/>
              <a:t>Float to live</a:t>
            </a:r>
          </a:p>
          <a:p>
            <a:pPr marL="285750" indent="-285750">
              <a:buFont typeface="Arial" panose="020B0604020202020204" pitchFamily="34" charset="0"/>
              <a:buChar char="•"/>
            </a:pPr>
            <a:r>
              <a:rPr lang="en-GB" b="1" dirty="0"/>
              <a:t>Test the water</a:t>
            </a:r>
          </a:p>
          <a:p>
            <a:pPr marL="285750" indent="-285750">
              <a:buFont typeface="Arial" panose="020B0604020202020204" pitchFamily="34" charset="0"/>
              <a:buChar char="•"/>
            </a:pPr>
            <a:r>
              <a:rPr lang="en-GB" b="1" dirty="0"/>
              <a:t>Supervision</a:t>
            </a:r>
          </a:p>
          <a:p>
            <a:pPr algn="ctr"/>
            <a:endParaRPr lang="en-GB" b="1" dirty="0"/>
          </a:p>
          <a:p>
            <a:pPr marL="285750" indent="-285750" algn="ctr">
              <a:buFont typeface="Arial" panose="020B0604020202020204" pitchFamily="34" charset="0"/>
              <a:buChar char="•"/>
            </a:pPr>
            <a:endParaRPr lang="en-GB" b="1" dirty="0"/>
          </a:p>
        </p:txBody>
      </p:sp>
      <p:cxnSp>
        <p:nvCxnSpPr>
          <p:cNvPr id="10" name="Straight Arrow Connector 9">
            <a:extLst>
              <a:ext uri="{FF2B5EF4-FFF2-40B4-BE49-F238E27FC236}">
                <a16:creationId xmlns:a16="http://schemas.microsoft.com/office/drawing/2014/main" id="{D4709909-78F1-7623-B0A9-F499D7CF3471}"/>
              </a:ext>
            </a:extLst>
          </p:cNvPr>
          <p:cNvCxnSpPr>
            <a:cxnSpLocks/>
          </p:cNvCxnSpPr>
          <p:nvPr/>
        </p:nvCxnSpPr>
        <p:spPr>
          <a:xfrm>
            <a:off x="3032912" y="3900998"/>
            <a:ext cx="179392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0AE71BEF-68B5-EEB6-7BDD-83735A51FC5E}"/>
              </a:ext>
            </a:extLst>
          </p:cNvPr>
          <p:cNvCxnSpPr>
            <a:cxnSpLocks/>
          </p:cNvCxnSpPr>
          <p:nvPr/>
        </p:nvCxnSpPr>
        <p:spPr>
          <a:xfrm>
            <a:off x="7689954" y="3908543"/>
            <a:ext cx="145254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2" name="Picture 11">
            <a:extLst>
              <a:ext uri="{FF2B5EF4-FFF2-40B4-BE49-F238E27FC236}">
                <a16:creationId xmlns:a16="http://schemas.microsoft.com/office/drawing/2014/main" id="{5515D693-2DD0-B567-F8AB-3F47315FC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211311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0D57B-9680-A9D5-F3A3-D9FC3D0B8BE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68E1113-0C2A-C771-E1C5-BE6F258B01C1}"/>
              </a:ext>
            </a:extLst>
          </p:cNvPr>
          <p:cNvSpPr txBox="1"/>
          <p:nvPr/>
        </p:nvSpPr>
        <p:spPr>
          <a:xfrm>
            <a:off x="754141" y="936914"/>
            <a:ext cx="11001082" cy="830997"/>
          </a:xfrm>
          <a:prstGeom prst="rect">
            <a:avLst/>
          </a:prstGeom>
          <a:noFill/>
        </p:spPr>
        <p:txBody>
          <a:bodyPr wrap="square" rtlCol="0">
            <a:spAutoFit/>
          </a:bodyPr>
          <a:lstStyle/>
          <a:p>
            <a:pPr algn="ctr"/>
            <a:r>
              <a:rPr lang="en-GB" sz="4800" dirty="0"/>
              <a:t>SOCIAL MEDIA ASSETS</a:t>
            </a:r>
          </a:p>
        </p:txBody>
      </p:sp>
      <p:sp>
        <p:nvSpPr>
          <p:cNvPr id="4" name="TextBox 3">
            <a:extLst>
              <a:ext uri="{FF2B5EF4-FFF2-40B4-BE49-F238E27FC236}">
                <a16:creationId xmlns:a16="http://schemas.microsoft.com/office/drawing/2014/main" id="{95F1C45D-560B-5554-46DF-AEF34B393780}"/>
              </a:ext>
            </a:extLst>
          </p:cNvPr>
          <p:cNvSpPr txBox="1"/>
          <p:nvPr/>
        </p:nvSpPr>
        <p:spPr>
          <a:xfrm>
            <a:off x="8432906" y="3896326"/>
            <a:ext cx="6094428" cy="369332"/>
          </a:xfrm>
          <a:prstGeom prst="rect">
            <a:avLst/>
          </a:prstGeom>
          <a:noFill/>
        </p:spPr>
        <p:txBody>
          <a:bodyPr wrap="square">
            <a:spAutoFit/>
          </a:bodyPr>
          <a:lstStyle/>
          <a:p>
            <a:r>
              <a:rPr lang="en-GB" dirty="0">
                <a:hlinkClick r:id="rId2"/>
              </a:rPr>
              <a:t>CLICK THROUGH TO VIDEO</a:t>
            </a:r>
            <a:endParaRPr lang="en-GB" dirty="0"/>
          </a:p>
        </p:txBody>
      </p:sp>
      <p:pic>
        <p:nvPicPr>
          <p:cNvPr id="7" name="Picture 6">
            <a:extLst>
              <a:ext uri="{FF2B5EF4-FFF2-40B4-BE49-F238E27FC236}">
                <a16:creationId xmlns:a16="http://schemas.microsoft.com/office/drawing/2014/main" id="{F4E04CF0-F2A6-BF74-8013-538CEC63A9B3}"/>
              </a:ext>
            </a:extLst>
          </p:cNvPr>
          <p:cNvPicPr>
            <a:picLocks noChangeAspect="1"/>
          </p:cNvPicPr>
          <p:nvPr/>
        </p:nvPicPr>
        <p:blipFill>
          <a:blip r:embed="rId3"/>
          <a:stretch>
            <a:fillRect/>
          </a:stretch>
        </p:blipFill>
        <p:spPr>
          <a:xfrm>
            <a:off x="5090475" y="2577184"/>
            <a:ext cx="2570898" cy="3014441"/>
          </a:xfrm>
          <a:prstGeom prst="rect">
            <a:avLst/>
          </a:prstGeom>
        </p:spPr>
      </p:pic>
      <p:sp>
        <p:nvSpPr>
          <p:cNvPr id="10" name="TextBox 9">
            <a:extLst>
              <a:ext uri="{FF2B5EF4-FFF2-40B4-BE49-F238E27FC236}">
                <a16:creationId xmlns:a16="http://schemas.microsoft.com/office/drawing/2014/main" id="{3BADE8AB-F20D-0628-90F1-CD963811CB5F}"/>
              </a:ext>
            </a:extLst>
          </p:cNvPr>
          <p:cNvSpPr txBox="1"/>
          <p:nvPr/>
        </p:nvSpPr>
        <p:spPr>
          <a:xfrm>
            <a:off x="320511" y="1792104"/>
            <a:ext cx="11745798" cy="646331"/>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Sharing a video made by local young people following a tragedy within their local area will help to resonate with younger people – reaching them on platforms they regularly engage with allows the opportunity to spread the message.</a:t>
            </a:r>
            <a:endParaRPr lang="en-GB" dirty="0"/>
          </a:p>
        </p:txBody>
      </p:sp>
      <p:sp>
        <p:nvSpPr>
          <p:cNvPr id="2" name="Rectangle: Rounded Corners 1">
            <a:extLst>
              <a:ext uri="{FF2B5EF4-FFF2-40B4-BE49-F238E27FC236}">
                <a16:creationId xmlns:a16="http://schemas.microsoft.com/office/drawing/2014/main" id="{F71FBF75-FE9A-DB4C-59F9-384706F78F7C}"/>
              </a:ext>
            </a:extLst>
          </p:cNvPr>
          <p:cNvSpPr/>
          <p:nvPr/>
        </p:nvSpPr>
        <p:spPr>
          <a:xfrm>
            <a:off x="1211670" y="3268829"/>
            <a:ext cx="2598344" cy="1849237"/>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solidFill>
                  <a:schemeClr val="bg1"/>
                </a:solidFill>
              </a:rPr>
              <a:t>Message:</a:t>
            </a:r>
          </a:p>
          <a:p>
            <a:pPr algn="ctr"/>
            <a:endParaRPr lang="en-GB" sz="1200" dirty="0">
              <a:solidFill>
                <a:schemeClr val="bg1"/>
              </a:solidFill>
            </a:endParaRPr>
          </a:p>
          <a:p>
            <a:pPr algn="ctr"/>
            <a:r>
              <a:rPr lang="en-GB" sz="1200" dirty="0">
                <a:solidFill>
                  <a:schemeClr val="bg1"/>
                </a:solidFill>
              </a:rPr>
              <a:t>Test the water - cold water kills.  All waters in the UK are cold enough to kill you – even during hot summers.  Knowing how to float can save your life…</a:t>
            </a:r>
          </a:p>
          <a:p>
            <a:pPr algn="ctr"/>
            <a:r>
              <a:rPr lang="en-GB" sz="1200" b="1" dirty="0">
                <a:solidFill>
                  <a:schemeClr val="bg1"/>
                </a:solidFill>
              </a:rPr>
              <a:t>https://youtu.be/jdcxThIHUmc</a:t>
            </a:r>
            <a:r>
              <a:rPr lang="en-GB" b="1" dirty="0">
                <a:solidFill>
                  <a:schemeClr val="bg1"/>
                </a:solidFill>
              </a:rPr>
              <a:t> </a:t>
            </a:r>
          </a:p>
        </p:txBody>
      </p:sp>
      <p:pic>
        <p:nvPicPr>
          <p:cNvPr id="12" name="Picture 11">
            <a:extLst>
              <a:ext uri="{FF2B5EF4-FFF2-40B4-BE49-F238E27FC236}">
                <a16:creationId xmlns:a16="http://schemas.microsoft.com/office/drawing/2014/main" id="{CFAA2DDE-E979-8740-BABB-A1AE0A0B8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1267532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5B2C7-3B7B-A784-8998-95185FEBACE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807A370-E382-D92D-426E-AD0256BAC8CB}"/>
              </a:ext>
            </a:extLst>
          </p:cNvPr>
          <p:cNvSpPr txBox="1"/>
          <p:nvPr/>
        </p:nvSpPr>
        <p:spPr>
          <a:xfrm>
            <a:off x="754141" y="518468"/>
            <a:ext cx="11001082" cy="830997"/>
          </a:xfrm>
          <a:prstGeom prst="rect">
            <a:avLst/>
          </a:prstGeom>
          <a:noFill/>
        </p:spPr>
        <p:txBody>
          <a:bodyPr wrap="square" rtlCol="0">
            <a:spAutoFit/>
          </a:bodyPr>
          <a:lstStyle/>
          <a:p>
            <a:pPr algn="ctr"/>
            <a:r>
              <a:rPr lang="en-GB" sz="4800" dirty="0"/>
              <a:t>SOCIAL MEDIA ASSETS</a:t>
            </a:r>
          </a:p>
        </p:txBody>
      </p:sp>
      <p:pic>
        <p:nvPicPr>
          <p:cNvPr id="14" name="Picture 13">
            <a:extLst>
              <a:ext uri="{FF2B5EF4-FFF2-40B4-BE49-F238E27FC236}">
                <a16:creationId xmlns:a16="http://schemas.microsoft.com/office/drawing/2014/main" id="{828E100C-D134-552A-CC72-89AEDC1FA0DE}"/>
              </a:ext>
            </a:extLst>
          </p:cNvPr>
          <p:cNvPicPr>
            <a:picLocks noChangeAspect="1"/>
          </p:cNvPicPr>
          <p:nvPr/>
        </p:nvPicPr>
        <p:blipFill>
          <a:blip r:embed="rId2"/>
          <a:stretch>
            <a:fillRect/>
          </a:stretch>
        </p:blipFill>
        <p:spPr>
          <a:xfrm>
            <a:off x="3474998" y="2135879"/>
            <a:ext cx="5026056" cy="2814051"/>
          </a:xfrm>
          <a:prstGeom prst="rect">
            <a:avLst/>
          </a:prstGeom>
        </p:spPr>
      </p:pic>
      <p:sp>
        <p:nvSpPr>
          <p:cNvPr id="3" name="Rectangle: Rounded Corners 2">
            <a:extLst>
              <a:ext uri="{FF2B5EF4-FFF2-40B4-BE49-F238E27FC236}">
                <a16:creationId xmlns:a16="http://schemas.microsoft.com/office/drawing/2014/main" id="{C03CCC6B-F099-324F-9F8C-DC71272A7AB4}"/>
              </a:ext>
            </a:extLst>
          </p:cNvPr>
          <p:cNvSpPr/>
          <p:nvPr/>
        </p:nvSpPr>
        <p:spPr>
          <a:xfrm>
            <a:off x="9177209" y="2797520"/>
            <a:ext cx="2728651" cy="2030512"/>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solidFill>
                  <a:schemeClr val="bg1"/>
                </a:solidFill>
              </a:rPr>
              <a:t>Knowing how to float can save your life!  Over 60% of drownings happen when people accidently fall into water. Read more here about how to stay safe </a:t>
            </a:r>
            <a:r>
              <a:rPr lang="en-GB" sz="1200" dirty="0" err="1">
                <a:solidFill>
                  <a:schemeClr val="bg1"/>
                </a:solidFill>
              </a:rPr>
              <a:t>around</a:t>
            </a:r>
            <a:r>
              <a:rPr lang="en-GB" sz="1200" dirty="0" err="1">
                <a:hlinkClick r:id="rId3"/>
              </a:rPr>
              <a:t>Being</a:t>
            </a:r>
            <a:r>
              <a:rPr lang="en-GB" sz="1200" dirty="0">
                <a:hlinkClick r:id="rId3"/>
              </a:rPr>
              <a:t> Safe Around Water :: Frimley </a:t>
            </a:r>
            <a:r>
              <a:rPr lang="en-GB" sz="1200" dirty="0" err="1">
                <a:hlinkClick r:id="rId3"/>
              </a:rPr>
              <a:t>HealthierTogether</a:t>
            </a:r>
            <a:endParaRPr lang="en-GB" sz="1200" b="1" dirty="0"/>
          </a:p>
        </p:txBody>
      </p:sp>
      <p:sp>
        <p:nvSpPr>
          <p:cNvPr id="2" name="TextBox 1">
            <a:extLst>
              <a:ext uri="{FF2B5EF4-FFF2-40B4-BE49-F238E27FC236}">
                <a16:creationId xmlns:a16="http://schemas.microsoft.com/office/drawing/2014/main" id="{B619E2CA-D0B1-3AC3-5936-D01E6FDE1575}"/>
              </a:ext>
            </a:extLst>
          </p:cNvPr>
          <p:cNvSpPr txBox="1"/>
          <p:nvPr/>
        </p:nvSpPr>
        <p:spPr>
          <a:xfrm>
            <a:off x="207951" y="4472301"/>
            <a:ext cx="3521668" cy="646331"/>
          </a:xfrm>
          <a:prstGeom prst="rect">
            <a:avLst/>
          </a:prstGeom>
          <a:noFill/>
        </p:spPr>
        <p:txBody>
          <a:bodyPr wrap="square">
            <a:spAutoFit/>
          </a:bodyPr>
          <a:lstStyle/>
          <a:p>
            <a:r>
              <a:rPr lang="en-GB" dirty="0">
                <a:hlinkClick r:id="rId4"/>
              </a:rPr>
              <a:t>Float to Live Toolkit: resources for download</a:t>
            </a:r>
            <a:endParaRPr lang="en-GB" dirty="0"/>
          </a:p>
        </p:txBody>
      </p:sp>
      <p:sp>
        <p:nvSpPr>
          <p:cNvPr id="6" name="TextBox 5">
            <a:extLst>
              <a:ext uri="{FF2B5EF4-FFF2-40B4-BE49-F238E27FC236}">
                <a16:creationId xmlns:a16="http://schemas.microsoft.com/office/drawing/2014/main" id="{837B19E9-3B4E-316F-CCBD-FDEBFC6C9EE9}"/>
              </a:ext>
            </a:extLst>
          </p:cNvPr>
          <p:cNvSpPr txBox="1"/>
          <p:nvPr/>
        </p:nvSpPr>
        <p:spPr>
          <a:xfrm>
            <a:off x="337578" y="2400837"/>
            <a:ext cx="6093500" cy="369332"/>
          </a:xfrm>
          <a:prstGeom prst="rect">
            <a:avLst/>
          </a:prstGeom>
          <a:noFill/>
        </p:spPr>
        <p:txBody>
          <a:bodyPr wrap="square">
            <a:spAutoFit/>
          </a:bodyPr>
          <a:lstStyle/>
          <a:p>
            <a:r>
              <a:rPr lang="en-GB" dirty="0">
                <a:hlinkClick r:id="rId5"/>
              </a:rPr>
              <a:t>ACCESS VIDEO HERE</a:t>
            </a:r>
            <a:endParaRPr lang="en-GB" dirty="0"/>
          </a:p>
        </p:txBody>
      </p:sp>
      <p:pic>
        <p:nvPicPr>
          <p:cNvPr id="10" name="Picture 9">
            <a:extLst>
              <a:ext uri="{FF2B5EF4-FFF2-40B4-BE49-F238E27FC236}">
                <a16:creationId xmlns:a16="http://schemas.microsoft.com/office/drawing/2014/main" id="{6B44A977-EF63-37E8-3AA0-249F39D35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1615651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FF7E1-13C5-64E4-48FE-2B79940ED39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138E6E0-F483-2A0F-EA63-B688B30F5E6E}"/>
              </a:ext>
            </a:extLst>
          </p:cNvPr>
          <p:cNvSpPr txBox="1"/>
          <p:nvPr/>
        </p:nvSpPr>
        <p:spPr>
          <a:xfrm>
            <a:off x="754141" y="518468"/>
            <a:ext cx="11001082" cy="830997"/>
          </a:xfrm>
          <a:prstGeom prst="rect">
            <a:avLst/>
          </a:prstGeom>
          <a:noFill/>
        </p:spPr>
        <p:txBody>
          <a:bodyPr wrap="square" rtlCol="0">
            <a:spAutoFit/>
          </a:bodyPr>
          <a:lstStyle/>
          <a:p>
            <a:pPr algn="ctr"/>
            <a:r>
              <a:rPr lang="en-GB" sz="4800" dirty="0"/>
              <a:t>SOCIAL MEDIA ASSETS</a:t>
            </a:r>
          </a:p>
        </p:txBody>
      </p:sp>
      <p:pic>
        <p:nvPicPr>
          <p:cNvPr id="6" name="Picture 5" descr="A person floating in water&#10;&#10;AI-generated content may be incorrect.">
            <a:extLst>
              <a:ext uri="{FF2B5EF4-FFF2-40B4-BE49-F238E27FC236}">
                <a16:creationId xmlns:a16="http://schemas.microsoft.com/office/drawing/2014/main" id="{A7D0ECE3-98B0-E830-CB70-C3B94A834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186" y="2028304"/>
            <a:ext cx="3661561" cy="3658174"/>
          </a:xfrm>
          <a:prstGeom prst="rect">
            <a:avLst/>
          </a:prstGeom>
        </p:spPr>
      </p:pic>
      <p:sp>
        <p:nvSpPr>
          <p:cNvPr id="2" name="Rectangle: Rounded Corners 1">
            <a:extLst>
              <a:ext uri="{FF2B5EF4-FFF2-40B4-BE49-F238E27FC236}">
                <a16:creationId xmlns:a16="http://schemas.microsoft.com/office/drawing/2014/main" id="{DA72A5A2-1E48-99E8-386B-5F4C2712412D}"/>
              </a:ext>
            </a:extLst>
          </p:cNvPr>
          <p:cNvSpPr/>
          <p:nvPr/>
        </p:nvSpPr>
        <p:spPr>
          <a:xfrm>
            <a:off x="956940" y="2741536"/>
            <a:ext cx="2875471" cy="2328005"/>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t>Knowing how to float can save your life!  Over 60% of drownings happen when people accidently </a:t>
            </a:r>
            <a:r>
              <a:rPr lang="en-GB" sz="1200" dirty="0">
                <a:solidFill>
                  <a:schemeClr val="bg1"/>
                </a:solidFill>
              </a:rPr>
              <a:t>fall into water.</a:t>
            </a:r>
          </a:p>
          <a:p>
            <a:pPr algn="ctr"/>
            <a:r>
              <a:rPr lang="en-GB" sz="1200" dirty="0">
                <a:solidFill>
                  <a:schemeClr val="bg1"/>
                </a:solidFill>
              </a:rPr>
              <a:t>Read more here about how to stay safe around </a:t>
            </a:r>
            <a:r>
              <a:rPr lang="en-GB" sz="1200" dirty="0" err="1">
                <a:solidFill>
                  <a:schemeClr val="bg1"/>
                </a:solidFill>
              </a:rPr>
              <a:t>water</a:t>
            </a:r>
            <a:r>
              <a:rPr lang="en-GB" sz="1200" dirty="0" err="1">
                <a:hlinkClick r:id="rId3"/>
              </a:rPr>
              <a:t>Being</a:t>
            </a:r>
            <a:r>
              <a:rPr lang="en-GB" sz="1200" dirty="0">
                <a:hlinkClick r:id="rId3"/>
              </a:rPr>
              <a:t> Safe Around Water :: Frimley </a:t>
            </a:r>
            <a:r>
              <a:rPr lang="en-GB" sz="1200" dirty="0" err="1">
                <a:hlinkClick r:id="rId3"/>
              </a:rPr>
              <a:t>HealthierTogether</a:t>
            </a:r>
            <a:endParaRPr lang="en-GB" sz="1200" b="1" dirty="0"/>
          </a:p>
        </p:txBody>
      </p:sp>
      <p:sp>
        <p:nvSpPr>
          <p:cNvPr id="4" name="TextBox 3">
            <a:extLst>
              <a:ext uri="{FF2B5EF4-FFF2-40B4-BE49-F238E27FC236}">
                <a16:creationId xmlns:a16="http://schemas.microsoft.com/office/drawing/2014/main" id="{AC4ED676-2260-CEAA-566C-CF348938FAE7}"/>
              </a:ext>
            </a:extLst>
          </p:cNvPr>
          <p:cNvSpPr txBox="1"/>
          <p:nvPr/>
        </p:nvSpPr>
        <p:spPr>
          <a:xfrm>
            <a:off x="8495070" y="3082413"/>
            <a:ext cx="3521668" cy="646331"/>
          </a:xfrm>
          <a:prstGeom prst="rect">
            <a:avLst/>
          </a:prstGeom>
          <a:noFill/>
        </p:spPr>
        <p:txBody>
          <a:bodyPr wrap="square">
            <a:spAutoFit/>
          </a:bodyPr>
          <a:lstStyle/>
          <a:p>
            <a:r>
              <a:rPr lang="en-GB" dirty="0">
                <a:hlinkClick r:id="rId4"/>
              </a:rPr>
              <a:t>Float to Live Toolkit: resources for download</a:t>
            </a:r>
            <a:endParaRPr lang="en-GB" dirty="0"/>
          </a:p>
        </p:txBody>
      </p:sp>
      <p:pic>
        <p:nvPicPr>
          <p:cNvPr id="10" name="Picture 9">
            <a:extLst>
              <a:ext uri="{FF2B5EF4-FFF2-40B4-BE49-F238E27FC236}">
                <a16:creationId xmlns:a16="http://schemas.microsoft.com/office/drawing/2014/main" id="{859191DB-7C11-066C-1378-C8595331B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1339321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EDAAA-1112-C9E3-FF20-F5FE7C5BE38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0B88880-60F7-9F5D-C9ED-74907B610A3A}"/>
              </a:ext>
            </a:extLst>
          </p:cNvPr>
          <p:cNvSpPr txBox="1"/>
          <p:nvPr/>
        </p:nvSpPr>
        <p:spPr>
          <a:xfrm>
            <a:off x="310388" y="809450"/>
            <a:ext cx="11001082" cy="830997"/>
          </a:xfrm>
          <a:prstGeom prst="rect">
            <a:avLst/>
          </a:prstGeom>
          <a:noFill/>
        </p:spPr>
        <p:txBody>
          <a:bodyPr wrap="square" rtlCol="0">
            <a:spAutoFit/>
          </a:bodyPr>
          <a:lstStyle/>
          <a:p>
            <a:pPr algn="ctr"/>
            <a:r>
              <a:rPr lang="en-GB" sz="4800" dirty="0"/>
              <a:t>SOCIAL MEDIA ASSETS</a:t>
            </a:r>
          </a:p>
        </p:txBody>
      </p:sp>
      <p:sp>
        <p:nvSpPr>
          <p:cNvPr id="2" name="Rectangle: Rounded Corners 1">
            <a:extLst>
              <a:ext uri="{FF2B5EF4-FFF2-40B4-BE49-F238E27FC236}">
                <a16:creationId xmlns:a16="http://schemas.microsoft.com/office/drawing/2014/main" id="{198FAC24-8AD3-9715-35D9-D46E817AA134}"/>
              </a:ext>
            </a:extLst>
          </p:cNvPr>
          <p:cNvSpPr/>
          <p:nvPr/>
        </p:nvSpPr>
        <p:spPr>
          <a:xfrm>
            <a:off x="8389836" y="2823757"/>
            <a:ext cx="2598344" cy="2762316"/>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t>Test the water - cold water kills.  All waters in the UK are cold enough to kill you – even during </a:t>
            </a:r>
            <a:r>
              <a:rPr lang="en-GB" sz="1400" dirty="0"/>
              <a:t>hot summers</a:t>
            </a:r>
          </a:p>
          <a:p>
            <a:pPr algn="ctr"/>
            <a:r>
              <a:rPr lang="en-GB" sz="1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https://frimley-healthiertogether.nhs.uk/parentscarers/keeping-your-child-safe/being-safe-around-water</a:t>
            </a:r>
            <a:endParaRPr lang="en-GB" sz="1400" b="1" dirty="0"/>
          </a:p>
        </p:txBody>
      </p:sp>
      <p:pic>
        <p:nvPicPr>
          <p:cNvPr id="9" name="Picture 8">
            <a:extLst>
              <a:ext uri="{FF2B5EF4-FFF2-40B4-BE49-F238E27FC236}">
                <a16:creationId xmlns:a16="http://schemas.microsoft.com/office/drawing/2014/main" id="{00AA7FB4-412E-7488-7190-F9C9E619D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pic>
        <p:nvPicPr>
          <p:cNvPr id="5" name="Picture 4">
            <a:extLst>
              <a:ext uri="{FF2B5EF4-FFF2-40B4-BE49-F238E27FC236}">
                <a16:creationId xmlns:a16="http://schemas.microsoft.com/office/drawing/2014/main" id="{868CDB1F-9666-089B-95EC-5D68DD22101F}"/>
              </a:ext>
            </a:extLst>
          </p:cNvPr>
          <p:cNvPicPr>
            <a:picLocks noChangeAspect="1"/>
          </p:cNvPicPr>
          <p:nvPr/>
        </p:nvPicPr>
        <p:blipFill>
          <a:blip r:embed="rId4"/>
          <a:stretch>
            <a:fillRect/>
          </a:stretch>
        </p:blipFill>
        <p:spPr>
          <a:xfrm>
            <a:off x="3090672" y="2059528"/>
            <a:ext cx="4480575" cy="3756056"/>
          </a:xfrm>
          <a:prstGeom prst="rect">
            <a:avLst/>
          </a:prstGeom>
        </p:spPr>
      </p:pic>
    </p:spTree>
    <p:extLst>
      <p:ext uri="{BB962C8B-B14F-4D97-AF65-F5344CB8AC3E}">
        <p14:creationId xmlns:p14="http://schemas.microsoft.com/office/powerpoint/2010/main" val="1486987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43EBC-12EE-0018-57E4-8235468DABD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57C2B3D-D3B4-FDA7-4185-29815C76F418}"/>
              </a:ext>
            </a:extLst>
          </p:cNvPr>
          <p:cNvSpPr txBox="1"/>
          <p:nvPr/>
        </p:nvSpPr>
        <p:spPr>
          <a:xfrm>
            <a:off x="310388" y="809450"/>
            <a:ext cx="11001082" cy="830997"/>
          </a:xfrm>
          <a:prstGeom prst="rect">
            <a:avLst/>
          </a:prstGeom>
          <a:noFill/>
        </p:spPr>
        <p:txBody>
          <a:bodyPr wrap="square" rtlCol="0">
            <a:spAutoFit/>
          </a:bodyPr>
          <a:lstStyle/>
          <a:p>
            <a:pPr algn="ctr"/>
            <a:r>
              <a:rPr lang="en-GB" sz="4800" dirty="0"/>
              <a:t>SOCIAL MEDIA ASSETS</a:t>
            </a:r>
          </a:p>
        </p:txBody>
      </p:sp>
      <p:pic>
        <p:nvPicPr>
          <p:cNvPr id="9" name="Picture 8">
            <a:extLst>
              <a:ext uri="{FF2B5EF4-FFF2-40B4-BE49-F238E27FC236}">
                <a16:creationId xmlns:a16="http://schemas.microsoft.com/office/drawing/2014/main" id="{726908C0-4B49-A0E5-3177-601D43143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
        <p:nvSpPr>
          <p:cNvPr id="7" name="Rectangle: Rounded Corners 6">
            <a:extLst>
              <a:ext uri="{FF2B5EF4-FFF2-40B4-BE49-F238E27FC236}">
                <a16:creationId xmlns:a16="http://schemas.microsoft.com/office/drawing/2014/main" id="{31001890-B453-FB33-464A-DB8B57DDFE84}"/>
              </a:ext>
            </a:extLst>
          </p:cNvPr>
          <p:cNvSpPr/>
          <p:nvPr/>
        </p:nvSpPr>
        <p:spPr>
          <a:xfrm>
            <a:off x="893566" y="2133600"/>
            <a:ext cx="2642735" cy="2373087"/>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solidFill>
                  <a:schemeClr val="bg1"/>
                </a:solidFill>
              </a:rPr>
              <a:t>Message:</a:t>
            </a:r>
          </a:p>
          <a:p>
            <a:pPr algn="ctr"/>
            <a:endParaRPr lang="en-GB" sz="1200" dirty="0">
              <a:solidFill>
                <a:schemeClr val="bg1"/>
              </a:solidFill>
            </a:endParaRPr>
          </a:p>
          <a:p>
            <a:pPr algn="ctr"/>
            <a:r>
              <a:rPr lang="en-GB" sz="1200" dirty="0">
                <a:solidFill>
                  <a:schemeClr val="bg1"/>
                </a:solidFill>
              </a:rPr>
              <a:t>In 2023 RNLI lifeguards aided 19,979 people on the beach.  They can see the dangers before they develop and respond instantly if anyone gets into difficulty.</a:t>
            </a:r>
          </a:p>
          <a:p>
            <a:pPr algn="ctr"/>
            <a:endParaRPr lang="en-GB" sz="1200" dirty="0">
              <a:solidFill>
                <a:schemeClr val="bg1"/>
              </a:solidFill>
            </a:endParaRPr>
          </a:p>
          <a:p>
            <a:pPr algn="ctr"/>
            <a:r>
              <a:rPr lang="en-GB" sz="1200" dirty="0">
                <a:solidFill>
                  <a:schemeClr val="bg1"/>
                </a:solidFill>
                <a:hlinkClick r:id="rId3">
                  <a:extLst>
                    <a:ext uri="{A12FA001-AC4F-418D-AE19-62706E023703}">
                      <ahyp:hlinkClr xmlns:ahyp="http://schemas.microsoft.com/office/drawing/2018/hyperlinkcolor" val="tx"/>
                    </a:ext>
                  </a:extLst>
                </a:hlinkClick>
              </a:rPr>
              <a:t>Advice to enjoy being in, on and around water safely | Royal Life Saving Society UK ( RLSS UK )</a:t>
            </a:r>
            <a:endParaRPr lang="en-GB" sz="1200" dirty="0">
              <a:solidFill>
                <a:schemeClr val="bg1"/>
              </a:solidFill>
            </a:endParaRPr>
          </a:p>
          <a:p>
            <a:pPr algn="ctr"/>
            <a:endParaRPr lang="en-GB" sz="1200" dirty="0"/>
          </a:p>
          <a:p>
            <a:pPr algn="ctr"/>
            <a:endParaRPr lang="en-GB" sz="1200" b="1" dirty="0"/>
          </a:p>
        </p:txBody>
      </p:sp>
      <p:pic>
        <p:nvPicPr>
          <p:cNvPr id="3" name="Picture 2">
            <a:extLst>
              <a:ext uri="{FF2B5EF4-FFF2-40B4-BE49-F238E27FC236}">
                <a16:creationId xmlns:a16="http://schemas.microsoft.com/office/drawing/2014/main" id="{7FE0E13E-65A5-4C70-EC12-82D8B88ADA27}"/>
              </a:ext>
            </a:extLst>
          </p:cNvPr>
          <p:cNvPicPr>
            <a:picLocks noChangeAspect="1"/>
          </p:cNvPicPr>
          <p:nvPr/>
        </p:nvPicPr>
        <p:blipFill>
          <a:blip r:embed="rId4"/>
          <a:stretch>
            <a:fillRect/>
          </a:stretch>
        </p:blipFill>
        <p:spPr>
          <a:xfrm>
            <a:off x="4817325" y="2112264"/>
            <a:ext cx="4646730" cy="3895344"/>
          </a:xfrm>
          <a:prstGeom prst="rect">
            <a:avLst/>
          </a:prstGeom>
        </p:spPr>
      </p:pic>
    </p:spTree>
    <p:extLst>
      <p:ext uri="{BB962C8B-B14F-4D97-AF65-F5344CB8AC3E}">
        <p14:creationId xmlns:p14="http://schemas.microsoft.com/office/powerpoint/2010/main" val="274871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1BBEB-4E55-7649-67AD-A2F937F1EE7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74DDDC5-7769-86A7-7A0F-36FFC660A418}"/>
              </a:ext>
            </a:extLst>
          </p:cNvPr>
          <p:cNvSpPr txBox="1"/>
          <p:nvPr/>
        </p:nvSpPr>
        <p:spPr>
          <a:xfrm>
            <a:off x="310388" y="809450"/>
            <a:ext cx="11001082" cy="830997"/>
          </a:xfrm>
          <a:prstGeom prst="rect">
            <a:avLst/>
          </a:prstGeom>
          <a:noFill/>
        </p:spPr>
        <p:txBody>
          <a:bodyPr wrap="square" rtlCol="0">
            <a:spAutoFit/>
          </a:bodyPr>
          <a:lstStyle/>
          <a:p>
            <a:pPr algn="ctr"/>
            <a:r>
              <a:rPr lang="en-GB" sz="4800" dirty="0"/>
              <a:t>SOCIAL MEDIA ASSETS</a:t>
            </a:r>
          </a:p>
        </p:txBody>
      </p:sp>
      <p:pic>
        <p:nvPicPr>
          <p:cNvPr id="9" name="Picture 8">
            <a:extLst>
              <a:ext uri="{FF2B5EF4-FFF2-40B4-BE49-F238E27FC236}">
                <a16:creationId xmlns:a16="http://schemas.microsoft.com/office/drawing/2014/main" id="{04BAF040-F74E-914D-20D1-536A7DED5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
        <p:nvSpPr>
          <p:cNvPr id="7" name="Rectangle: Rounded Corners 6">
            <a:extLst>
              <a:ext uri="{FF2B5EF4-FFF2-40B4-BE49-F238E27FC236}">
                <a16:creationId xmlns:a16="http://schemas.microsoft.com/office/drawing/2014/main" id="{5CED060A-BD3B-36B1-9373-364076D978BA}"/>
              </a:ext>
            </a:extLst>
          </p:cNvPr>
          <p:cNvSpPr/>
          <p:nvPr/>
        </p:nvSpPr>
        <p:spPr>
          <a:xfrm>
            <a:off x="8921004" y="2533488"/>
            <a:ext cx="2598344" cy="2217056"/>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t>Young children can drown in less than two inches of water in only 20 seconds.</a:t>
            </a:r>
          </a:p>
          <a:p>
            <a:pPr algn="ctr"/>
            <a:r>
              <a:rPr lang="en-GB" sz="1200" dirty="0">
                <a:solidFill>
                  <a:schemeClr val="bg1"/>
                </a:solidFill>
              </a:rPr>
              <a:t>Always supervise babies or young children when they are in or around any water.</a:t>
            </a:r>
          </a:p>
          <a:p>
            <a:pPr algn="ctr"/>
            <a:r>
              <a:rPr lang="en-GB" sz="1200" dirty="0">
                <a:solidFill>
                  <a:schemeClr val="bg1"/>
                </a:solidFill>
                <a:hlinkClick r:id="rId3">
                  <a:extLst>
                    <a:ext uri="{A12FA001-AC4F-418D-AE19-62706E023703}">
                      <ahyp:hlinkClr xmlns:ahyp="http://schemas.microsoft.com/office/drawing/2018/hyperlinkcolor" val="tx"/>
                    </a:ext>
                  </a:extLst>
                </a:hlinkClick>
              </a:rPr>
              <a:t>Splash Safety in the Bath</a:t>
            </a:r>
            <a:endParaRPr lang="en-GB" sz="1200" dirty="0">
              <a:solidFill>
                <a:schemeClr val="bg1"/>
              </a:solidFill>
            </a:endParaRPr>
          </a:p>
        </p:txBody>
      </p:sp>
      <p:sp>
        <p:nvSpPr>
          <p:cNvPr id="12" name="TextBox 11">
            <a:extLst>
              <a:ext uri="{FF2B5EF4-FFF2-40B4-BE49-F238E27FC236}">
                <a16:creationId xmlns:a16="http://schemas.microsoft.com/office/drawing/2014/main" id="{B04CDF6D-B9BD-C89D-C5E5-0EE13CA8DE5A}"/>
              </a:ext>
            </a:extLst>
          </p:cNvPr>
          <p:cNvSpPr txBox="1"/>
          <p:nvPr/>
        </p:nvSpPr>
        <p:spPr>
          <a:xfrm>
            <a:off x="347472" y="3319272"/>
            <a:ext cx="2898499" cy="1200329"/>
          </a:xfrm>
          <a:prstGeom prst="rect">
            <a:avLst/>
          </a:prstGeom>
          <a:noFill/>
        </p:spPr>
        <p:txBody>
          <a:bodyPr wrap="square">
            <a:spAutoFit/>
          </a:bodyPr>
          <a:lstStyle/>
          <a:p>
            <a:r>
              <a:rPr lang="en-GB" dirty="0">
                <a:hlinkClick r:id="rId4"/>
              </a:rPr>
              <a:t>Accidents and injuries - Keeping your child safe in the home :: Frimley </a:t>
            </a:r>
            <a:r>
              <a:rPr lang="en-GB" dirty="0" err="1">
                <a:hlinkClick r:id="rId4"/>
              </a:rPr>
              <a:t>HealthierTogether</a:t>
            </a:r>
            <a:endParaRPr lang="en-GB" dirty="0"/>
          </a:p>
        </p:txBody>
      </p:sp>
      <p:pic>
        <p:nvPicPr>
          <p:cNvPr id="3" name="Picture 2">
            <a:extLst>
              <a:ext uri="{FF2B5EF4-FFF2-40B4-BE49-F238E27FC236}">
                <a16:creationId xmlns:a16="http://schemas.microsoft.com/office/drawing/2014/main" id="{44AC9870-92E9-3A84-682E-9D39B39FB4CD}"/>
              </a:ext>
            </a:extLst>
          </p:cNvPr>
          <p:cNvPicPr>
            <a:picLocks noChangeAspect="1"/>
          </p:cNvPicPr>
          <p:nvPr/>
        </p:nvPicPr>
        <p:blipFill>
          <a:blip r:embed="rId5"/>
          <a:stretch>
            <a:fillRect/>
          </a:stretch>
        </p:blipFill>
        <p:spPr>
          <a:xfrm>
            <a:off x="3593592" y="2119254"/>
            <a:ext cx="4572944" cy="3833490"/>
          </a:xfrm>
          <a:prstGeom prst="rect">
            <a:avLst/>
          </a:prstGeom>
        </p:spPr>
      </p:pic>
    </p:spTree>
    <p:extLst>
      <p:ext uri="{BB962C8B-B14F-4D97-AF65-F5344CB8AC3E}">
        <p14:creationId xmlns:p14="http://schemas.microsoft.com/office/powerpoint/2010/main" val="4194911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DFADF-5C49-BDC8-B25F-80A58188C91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19F6622-DDDB-E758-2E3C-4907D8A66F9E}"/>
              </a:ext>
            </a:extLst>
          </p:cNvPr>
          <p:cNvSpPr txBox="1"/>
          <p:nvPr/>
        </p:nvSpPr>
        <p:spPr>
          <a:xfrm>
            <a:off x="310388" y="809450"/>
            <a:ext cx="11001082" cy="830997"/>
          </a:xfrm>
          <a:prstGeom prst="rect">
            <a:avLst/>
          </a:prstGeom>
          <a:noFill/>
        </p:spPr>
        <p:txBody>
          <a:bodyPr wrap="square" rtlCol="0">
            <a:spAutoFit/>
          </a:bodyPr>
          <a:lstStyle/>
          <a:p>
            <a:pPr algn="ctr"/>
            <a:r>
              <a:rPr lang="en-GB" sz="4800" dirty="0"/>
              <a:t>SOCIAL MEDIA ASSETS</a:t>
            </a:r>
          </a:p>
        </p:txBody>
      </p:sp>
      <p:pic>
        <p:nvPicPr>
          <p:cNvPr id="9" name="Picture 8">
            <a:extLst>
              <a:ext uri="{FF2B5EF4-FFF2-40B4-BE49-F238E27FC236}">
                <a16:creationId xmlns:a16="http://schemas.microsoft.com/office/drawing/2014/main" id="{725DB536-5C6D-7E0F-1459-ED43B1F57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
        <p:nvSpPr>
          <p:cNvPr id="5" name="Rectangle: Rounded Corners 4">
            <a:extLst>
              <a:ext uri="{FF2B5EF4-FFF2-40B4-BE49-F238E27FC236}">
                <a16:creationId xmlns:a16="http://schemas.microsoft.com/office/drawing/2014/main" id="{34C0E1B0-AF6B-52CB-43B7-0217E2CB600B}"/>
              </a:ext>
            </a:extLst>
          </p:cNvPr>
          <p:cNvSpPr/>
          <p:nvPr/>
        </p:nvSpPr>
        <p:spPr>
          <a:xfrm>
            <a:off x="857355" y="2670017"/>
            <a:ext cx="2598344" cy="2175359"/>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solidFill>
                  <a:schemeClr val="bg1"/>
                </a:solidFill>
              </a:rPr>
              <a:t>Young children can drown in less than two inches of water in only 20 seconds.</a:t>
            </a:r>
          </a:p>
          <a:p>
            <a:pPr algn="ctr"/>
            <a:r>
              <a:rPr lang="en-GB" sz="1200" dirty="0">
                <a:solidFill>
                  <a:schemeClr val="bg1"/>
                </a:solidFill>
              </a:rPr>
              <a:t>Always supervise babies or young children when they are in or around any water.</a:t>
            </a:r>
          </a:p>
          <a:p>
            <a:pPr algn="ctr"/>
            <a:r>
              <a:rPr lang="en-GB" sz="1200" dirty="0">
                <a:solidFill>
                  <a:schemeClr val="bg1"/>
                </a:solidFill>
              </a:rPr>
              <a:t>(</a:t>
            </a:r>
            <a:r>
              <a:rPr lang="en-GB" sz="1200" dirty="0">
                <a:solidFill>
                  <a:schemeClr val="bg1"/>
                </a:solidFill>
                <a:hlinkClick r:id="rId3">
                  <a:extLst>
                    <a:ext uri="{A12FA001-AC4F-418D-AE19-62706E023703}">
                      <ahyp:hlinkClr xmlns:ahyp="http://schemas.microsoft.com/office/drawing/2018/hyperlinkcolor" val="tx"/>
                    </a:ext>
                  </a:extLst>
                </a:hlinkClick>
              </a:rPr>
              <a:t>Splash Safety in the Bath</a:t>
            </a:r>
            <a:r>
              <a:rPr lang="en-GB" sz="1200" dirty="0">
                <a:solidFill>
                  <a:schemeClr val="bg1"/>
                </a:solidFill>
              </a:rPr>
              <a:t>)</a:t>
            </a:r>
          </a:p>
          <a:p>
            <a:pPr algn="ctr"/>
            <a:endParaRPr lang="en-GB" sz="1200" b="1" dirty="0"/>
          </a:p>
        </p:txBody>
      </p:sp>
      <p:sp>
        <p:nvSpPr>
          <p:cNvPr id="12" name="TextBox 11">
            <a:extLst>
              <a:ext uri="{FF2B5EF4-FFF2-40B4-BE49-F238E27FC236}">
                <a16:creationId xmlns:a16="http://schemas.microsoft.com/office/drawing/2014/main" id="{F40914E4-D826-707A-C994-D727A5F9A631}"/>
              </a:ext>
            </a:extLst>
          </p:cNvPr>
          <p:cNvSpPr txBox="1"/>
          <p:nvPr/>
        </p:nvSpPr>
        <p:spPr>
          <a:xfrm>
            <a:off x="9428517" y="3030338"/>
            <a:ext cx="2437171" cy="1477328"/>
          </a:xfrm>
          <a:prstGeom prst="rect">
            <a:avLst/>
          </a:prstGeom>
          <a:noFill/>
        </p:spPr>
        <p:txBody>
          <a:bodyPr wrap="square">
            <a:spAutoFit/>
          </a:bodyPr>
          <a:lstStyle/>
          <a:p>
            <a:r>
              <a:rPr lang="en-GB" dirty="0">
                <a:hlinkClick r:id="rId4"/>
              </a:rPr>
              <a:t>Accidents and injuries - Keeping your child safe in the home :: Frimley </a:t>
            </a:r>
            <a:r>
              <a:rPr lang="en-GB" dirty="0" err="1">
                <a:hlinkClick r:id="rId4"/>
              </a:rPr>
              <a:t>HealthierTogether</a:t>
            </a:r>
            <a:endParaRPr lang="en-GB" dirty="0"/>
          </a:p>
        </p:txBody>
      </p:sp>
      <p:pic>
        <p:nvPicPr>
          <p:cNvPr id="3" name="Picture 2">
            <a:extLst>
              <a:ext uri="{FF2B5EF4-FFF2-40B4-BE49-F238E27FC236}">
                <a16:creationId xmlns:a16="http://schemas.microsoft.com/office/drawing/2014/main" id="{3D3F24E6-283F-1E22-5FC7-A017F5C0D1D9}"/>
              </a:ext>
            </a:extLst>
          </p:cNvPr>
          <p:cNvPicPr>
            <a:picLocks noChangeAspect="1"/>
          </p:cNvPicPr>
          <p:nvPr/>
        </p:nvPicPr>
        <p:blipFill>
          <a:blip r:embed="rId5"/>
          <a:stretch>
            <a:fillRect/>
          </a:stretch>
        </p:blipFill>
        <p:spPr>
          <a:xfrm>
            <a:off x="4023360" y="1985948"/>
            <a:ext cx="4873767" cy="4085668"/>
          </a:xfrm>
          <a:prstGeom prst="rect">
            <a:avLst/>
          </a:prstGeom>
        </p:spPr>
      </p:pic>
    </p:spTree>
    <p:extLst>
      <p:ext uri="{BB962C8B-B14F-4D97-AF65-F5344CB8AC3E}">
        <p14:creationId xmlns:p14="http://schemas.microsoft.com/office/powerpoint/2010/main" val="672925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ED2D9-E469-25AD-D214-A7B865EF4F8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21AB82D-D92A-E49D-C18D-6DFBB4B1DAE4}"/>
              </a:ext>
            </a:extLst>
          </p:cNvPr>
          <p:cNvSpPr txBox="1"/>
          <p:nvPr/>
        </p:nvSpPr>
        <p:spPr>
          <a:xfrm>
            <a:off x="310388" y="809450"/>
            <a:ext cx="11001082" cy="830997"/>
          </a:xfrm>
          <a:prstGeom prst="rect">
            <a:avLst/>
          </a:prstGeom>
          <a:noFill/>
        </p:spPr>
        <p:txBody>
          <a:bodyPr wrap="square" rtlCol="0">
            <a:spAutoFit/>
          </a:bodyPr>
          <a:lstStyle/>
          <a:p>
            <a:pPr algn="ctr"/>
            <a:r>
              <a:rPr lang="en-GB" sz="4800" dirty="0"/>
              <a:t>SOCIAL MEDIA ASSETS</a:t>
            </a:r>
          </a:p>
        </p:txBody>
      </p:sp>
      <p:pic>
        <p:nvPicPr>
          <p:cNvPr id="9" name="Picture 8">
            <a:extLst>
              <a:ext uri="{FF2B5EF4-FFF2-40B4-BE49-F238E27FC236}">
                <a16:creationId xmlns:a16="http://schemas.microsoft.com/office/drawing/2014/main" id="{E863C1D1-B9A8-E387-B6E1-19C0B0F33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
        <p:nvSpPr>
          <p:cNvPr id="4" name="TextBox 3">
            <a:extLst>
              <a:ext uri="{FF2B5EF4-FFF2-40B4-BE49-F238E27FC236}">
                <a16:creationId xmlns:a16="http://schemas.microsoft.com/office/drawing/2014/main" id="{69F614C3-EF7F-280E-DA43-0F35618D17D5}"/>
              </a:ext>
            </a:extLst>
          </p:cNvPr>
          <p:cNvSpPr txBox="1"/>
          <p:nvPr/>
        </p:nvSpPr>
        <p:spPr>
          <a:xfrm>
            <a:off x="775520" y="2949134"/>
            <a:ext cx="2024216" cy="1754326"/>
          </a:xfrm>
          <a:prstGeom prst="rect">
            <a:avLst/>
          </a:prstGeom>
          <a:noFill/>
        </p:spPr>
        <p:txBody>
          <a:bodyPr wrap="square">
            <a:spAutoFit/>
          </a:bodyPr>
          <a:lstStyle/>
          <a:p>
            <a:r>
              <a:rPr lang="en-GB" dirty="0">
                <a:hlinkClick r:id="rId3"/>
              </a:rPr>
              <a:t>Accidents and injuries - Keeping your child safe in the home :: Frimley </a:t>
            </a:r>
            <a:r>
              <a:rPr lang="en-GB" dirty="0" err="1">
                <a:hlinkClick r:id="rId3"/>
              </a:rPr>
              <a:t>HealthierTogether</a:t>
            </a:r>
            <a:endParaRPr lang="en-GB" dirty="0"/>
          </a:p>
        </p:txBody>
      </p:sp>
      <p:sp>
        <p:nvSpPr>
          <p:cNvPr id="5" name="Rectangle: Rounded Corners 4">
            <a:extLst>
              <a:ext uri="{FF2B5EF4-FFF2-40B4-BE49-F238E27FC236}">
                <a16:creationId xmlns:a16="http://schemas.microsoft.com/office/drawing/2014/main" id="{C3D33CB0-83E5-723D-4DEC-4DCCF6C70FBC}"/>
              </a:ext>
            </a:extLst>
          </p:cNvPr>
          <p:cNvSpPr/>
          <p:nvPr/>
        </p:nvSpPr>
        <p:spPr>
          <a:xfrm>
            <a:off x="9267930" y="2841467"/>
            <a:ext cx="2598344" cy="2175359"/>
          </a:xfrm>
          <a:prstGeom prst="roundRect">
            <a:avLst/>
          </a:prstGeom>
          <a:solidFill>
            <a:srgbClr val="7FC2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u="sng" dirty="0"/>
          </a:p>
          <a:p>
            <a:pPr algn="ctr"/>
            <a:r>
              <a:rPr lang="en-GB" sz="1200" dirty="0"/>
              <a:t>Message:</a:t>
            </a:r>
          </a:p>
          <a:p>
            <a:pPr algn="ctr"/>
            <a:endParaRPr lang="en-GB" sz="1200" dirty="0"/>
          </a:p>
          <a:p>
            <a:pPr algn="ctr"/>
            <a:r>
              <a:rPr lang="en-GB" sz="1200" dirty="0">
                <a:solidFill>
                  <a:schemeClr val="bg1"/>
                </a:solidFill>
              </a:rPr>
              <a:t>Young children can drown in less than two inches of water in only 20 seconds.  Stay safe at home this Summer with these top tips</a:t>
            </a:r>
          </a:p>
          <a:p>
            <a:pPr algn="ctr"/>
            <a:r>
              <a:rPr lang="en-GB" sz="1200" dirty="0">
                <a:hlinkClick r:id="rId4"/>
              </a:rPr>
              <a:t>Splash Safety at Your Pad - Water Safety at Home</a:t>
            </a:r>
            <a:endParaRPr lang="en-GB" sz="1200" b="1" dirty="0"/>
          </a:p>
        </p:txBody>
      </p:sp>
      <p:pic>
        <p:nvPicPr>
          <p:cNvPr id="6" name="Picture 5">
            <a:extLst>
              <a:ext uri="{FF2B5EF4-FFF2-40B4-BE49-F238E27FC236}">
                <a16:creationId xmlns:a16="http://schemas.microsoft.com/office/drawing/2014/main" id="{B62091CD-DC87-551D-2CA1-B8D5029BD5EB}"/>
              </a:ext>
            </a:extLst>
          </p:cNvPr>
          <p:cNvPicPr>
            <a:picLocks noChangeAspect="1"/>
          </p:cNvPicPr>
          <p:nvPr/>
        </p:nvPicPr>
        <p:blipFill>
          <a:blip r:embed="rId5"/>
          <a:stretch>
            <a:fillRect/>
          </a:stretch>
        </p:blipFill>
        <p:spPr>
          <a:xfrm>
            <a:off x="3767328" y="2179488"/>
            <a:ext cx="4446553" cy="3727536"/>
          </a:xfrm>
          <a:prstGeom prst="rect">
            <a:avLst/>
          </a:prstGeom>
        </p:spPr>
      </p:pic>
    </p:spTree>
    <p:extLst>
      <p:ext uri="{BB962C8B-B14F-4D97-AF65-F5344CB8AC3E}">
        <p14:creationId xmlns:p14="http://schemas.microsoft.com/office/powerpoint/2010/main" val="698156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A4946-EB6C-7AAC-99F4-0DF78B10109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5EB389E-C834-6BBA-E512-A21395426CD8}"/>
              </a:ext>
            </a:extLst>
          </p:cNvPr>
          <p:cNvSpPr txBox="1"/>
          <p:nvPr/>
        </p:nvSpPr>
        <p:spPr>
          <a:xfrm>
            <a:off x="310388" y="780875"/>
            <a:ext cx="11001082" cy="830997"/>
          </a:xfrm>
          <a:prstGeom prst="rect">
            <a:avLst/>
          </a:prstGeom>
          <a:noFill/>
        </p:spPr>
        <p:txBody>
          <a:bodyPr wrap="square" rtlCol="0">
            <a:spAutoFit/>
          </a:bodyPr>
          <a:lstStyle/>
          <a:p>
            <a:pPr algn="ctr"/>
            <a:r>
              <a:rPr lang="en-GB" sz="4800" dirty="0"/>
              <a:t>EMAIL SIGNATURE</a:t>
            </a:r>
          </a:p>
        </p:txBody>
      </p:sp>
      <p:pic>
        <p:nvPicPr>
          <p:cNvPr id="9" name="Picture 8">
            <a:extLst>
              <a:ext uri="{FF2B5EF4-FFF2-40B4-BE49-F238E27FC236}">
                <a16:creationId xmlns:a16="http://schemas.microsoft.com/office/drawing/2014/main" id="{3247D1FB-9638-CB27-BFD9-7671248AA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
        <p:nvSpPr>
          <p:cNvPr id="6" name="TextBox 5">
            <a:extLst>
              <a:ext uri="{FF2B5EF4-FFF2-40B4-BE49-F238E27FC236}">
                <a16:creationId xmlns:a16="http://schemas.microsoft.com/office/drawing/2014/main" id="{1F56CBB4-AD70-EB25-F427-44120086A356}"/>
              </a:ext>
            </a:extLst>
          </p:cNvPr>
          <p:cNvSpPr txBox="1"/>
          <p:nvPr/>
        </p:nvSpPr>
        <p:spPr>
          <a:xfrm>
            <a:off x="479834" y="1915881"/>
            <a:ext cx="3120616" cy="3108543"/>
          </a:xfrm>
          <a:prstGeom prst="rect">
            <a:avLst/>
          </a:prstGeom>
          <a:noFill/>
        </p:spPr>
        <p:txBody>
          <a:bodyPr wrap="square" rtlCol="0">
            <a:spAutoFit/>
          </a:bodyPr>
          <a:lstStyle/>
          <a:p>
            <a:endParaRPr lang="en-GB" sz="3600" dirty="0"/>
          </a:p>
          <a:p>
            <a:r>
              <a:rPr lang="en-GB" sz="2400" b="1" dirty="0"/>
              <a:t>FLOAT TO LIVE CAMPAIGN</a:t>
            </a:r>
          </a:p>
          <a:p>
            <a:endParaRPr lang="en-GB" sz="3600" b="1" dirty="0"/>
          </a:p>
          <a:p>
            <a:r>
              <a:rPr lang="en-GB" sz="2000" dirty="0">
                <a:hlinkClick r:id="rId3"/>
              </a:rPr>
              <a:t>Cold Water Shock – the Facts</a:t>
            </a:r>
            <a:endParaRPr lang="en-GB" sz="2000" b="1" dirty="0"/>
          </a:p>
          <a:p>
            <a:endParaRPr lang="en-GB" sz="3600" b="1" dirty="0"/>
          </a:p>
        </p:txBody>
      </p:sp>
      <p:sp>
        <p:nvSpPr>
          <p:cNvPr id="10" name="TextBox 9">
            <a:extLst>
              <a:ext uri="{FF2B5EF4-FFF2-40B4-BE49-F238E27FC236}">
                <a16:creationId xmlns:a16="http://schemas.microsoft.com/office/drawing/2014/main" id="{2BC898A4-AE1A-E1C2-3839-3640868E6A1E}"/>
              </a:ext>
            </a:extLst>
          </p:cNvPr>
          <p:cNvSpPr txBox="1"/>
          <p:nvPr/>
        </p:nvSpPr>
        <p:spPr>
          <a:xfrm>
            <a:off x="458881" y="5312379"/>
            <a:ext cx="6192370" cy="369332"/>
          </a:xfrm>
          <a:prstGeom prst="rect">
            <a:avLst/>
          </a:prstGeom>
          <a:noFill/>
        </p:spPr>
        <p:txBody>
          <a:bodyPr wrap="square">
            <a:spAutoFit/>
          </a:bodyPr>
          <a:lstStyle/>
          <a:p>
            <a:r>
              <a:rPr lang="en-GB" dirty="0">
                <a:hlinkClick r:id="rId4"/>
              </a:rPr>
              <a:t>Being Safe Around Water :: Frimley </a:t>
            </a:r>
            <a:r>
              <a:rPr lang="en-GB" dirty="0" err="1">
                <a:hlinkClick r:id="rId4"/>
              </a:rPr>
              <a:t>HealthierTogether</a:t>
            </a:r>
            <a:endParaRPr lang="en-GB" dirty="0"/>
          </a:p>
        </p:txBody>
      </p:sp>
      <p:pic>
        <p:nvPicPr>
          <p:cNvPr id="3" name="Picture 2">
            <a:extLst>
              <a:ext uri="{FF2B5EF4-FFF2-40B4-BE49-F238E27FC236}">
                <a16:creationId xmlns:a16="http://schemas.microsoft.com/office/drawing/2014/main" id="{D216458F-3D0D-E5BF-36F2-2FF818479F4D}"/>
              </a:ext>
            </a:extLst>
          </p:cNvPr>
          <p:cNvPicPr>
            <a:picLocks noChangeAspect="1"/>
          </p:cNvPicPr>
          <p:nvPr/>
        </p:nvPicPr>
        <p:blipFill>
          <a:blip r:embed="rId5"/>
          <a:stretch>
            <a:fillRect/>
          </a:stretch>
        </p:blipFill>
        <p:spPr>
          <a:xfrm>
            <a:off x="3790183" y="2407918"/>
            <a:ext cx="7347823" cy="2447546"/>
          </a:xfrm>
          <a:prstGeom prst="rect">
            <a:avLst/>
          </a:prstGeom>
        </p:spPr>
      </p:pic>
    </p:spTree>
    <p:extLst>
      <p:ext uri="{BB962C8B-B14F-4D97-AF65-F5344CB8AC3E}">
        <p14:creationId xmlns:p14="http://schemas.microsoft.com/office/powerpoint/2010/main" val="144000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8AE777-7736-F08D-F7F7-6ED30A290A2E}"/>
              </a:ext>
            </a:extLst>
          </p:cNvPr>
          <p:cNvSpPr>
            <a:spLocks noGrp="1"/>
          </p:cNvSpPr>
          <p:nvPr>
            <p:ph type="sldNum" sz="quarter" idx="4"/>
          </p:nvPr>
        </p:nvSpPr>
        <p:spPr/>
        <p:txBody>
          <a:bodyPr/>
          <a:lstStyle/>
          <a:p>
            <a:fld id="{E37164D7-9B6A-1C43-ACF7-FB85B36CD2BA}" type="slidenum">
              <a:rPr lang="en-US" smtClean="0"/>
              <a:pPr/>
              <a:t>2</a:t>
            </a:fld>
            <a:endParaRPr lang="en-US" dirty="0"/>
          </a:p>
        </p:txBody>
      </p:sp>
      <p:sp>
        <p:nvSpPr>
          <p:cNvPr id="6" name="TextBox 5">
            <a:extLst>
              <a:ext uri="{FF2B5EF4-FFF2-40B4-BE49-F238E27FC236}">
                <a16:creationId xmlns:a16="http://schemas.microsoft.com/office/drawing/2014/main" id="{ED7270BA-4474-7D23-1670-4A30E55B56FE}"/>
              </a:ext>
            </a:extLst>
          </p:cNvPr>
          <p:cNvSpPr txBox="1"/>
          <p:nvPr/>
        </p:nvSpPr>
        <p:spPr>
          <a:xfrm>
            <a:off x="3021951" y="808248"/>
            <a:ext cx="6117995" cy="923330"/>
          </a:xfrm>
          <a:prstGeom prst="rect">
            <a:avLst/>
          </a:prstGeom>
          <a:noFill/>
        </p:spPr>
        <p:txBody>
          <a:bodyPr wrap="square" rtlCol="0">
            <a:spAutoFit/>
          </a:bodyPr>
          <a:lstStyle/>
          <a:p>
            <a:pPr algn="ctr"/>
            <a:r>
              <a:rPr lang="en-GB" sz="5400" dirty="0"/>
              <a:t>OVERVIEW</a:t>
            </a:r>
          </a:p>
        </p:txBody>
      </p:sp>
      <p:sp>
        <p:nvSpPr>
          <p:cNvPr id="7" name="TextBox 6">
            <a:extLst>
              <a:ext uri="{FF2B5EF4-FFF2-40B4-BE49-F238E27FC236}">
                <a16:creationId xmlns:a16="http://schemas.microsoft.com/office/drawing/2014/main" id="{7E0CD930-BCF8-4ADE-1BB9-F7B6B0F27916}"/>
              </a:ext>
            </a:extLst>
          </p:cNvPr>
          <p:cNvSpPr txBox="1"/>
          <p:nvPr/>
        </p:nvSpPr>
        <p:spPr>
          <a:xfrm>
            <a:off x="990403" y="2009990"/>
            <a:ext cx="10539167" cy="4247317"/>
          </a:xfrm>
          <a:prstGeom prst="rect">
            <a:avLst/>
          </a:prstGeom>
          <a:noFill/>
        </p:spPr>
        <p:txBody>
          <a:bodyPr wrap="square">
            <a:spAutoFit/>
          </a:bodyPr>
          <a:lstStyle/>
          <a:p>
            <a:r>
              <a:rPr lang="en-GB" dirty="0"/>
              <a:t>In July 2023, the National Child Mortality Database (NCMD) published its thematic report Deaths of children and young people due to traumatic incidents, which highlighted evidence of an increase in the number of child drowning deaths in England, from 20 in 2019-20 to 37 in 2021-22</a:t>
            </a:r>
          </a:p>
          <a:p>
            <a:endParaRPr lang="en-GB" dirty="0"/>
          </a:p>
          <a:p>
            <a:r>
              <a:rPr lang="en-GB" dirty="0">
                <a:hlinkClick r:id="rId2"/>
              </a:rPr>
              <a:t>Child Drowning Update September 2024: England | Royal Life Saving Society UK ( RLSS UK )</a:t>
            </a:r>
            <a:endParaRPr lang="en-GB" dirty="0"/>
          </a:p>
          <a:p>
            <a:endParaRPr lang="en-GB" dirty="0"/>
          </a:p>
          <a:p>
            <a:endParaRPr lang="en-GB" dirty="0"/>
          </a:p>
          <a:p>
            <a:r>
              <a:rPr lang="en-GB" dirty="0"/>
              <a:t>Their latest briefing </a:t>
            </a:r>
            <a:r>
              <a:rPr lang="en-GB" i="1" dirty="0"/>
              <a:t>Child drowning deaths – 1 April 2019 to 31 March 2025 </a:t>
            </a:r>
            <a:r>
              <a:rPr lang="en-GB" dirty="0"/>
              <a:t>builds on the findings of the report and reinforces the recommendations made.</a:t>
            </a:r>
          </a:p>
          <a:p>
            <a:endParaRPr lang="en-GB" i="1" dirty="0"/>
          </a:p>
          <a:p>
            <a:r>
              <a:rPr lang="en-GB" dirty="0">
                <a:hlinkClick r:id="rId3"/>
              </a:rPr>
              <a:t>Child drowning deaths 2019-2025</a:t>
            </a:r>
            <a:endParaRPr lang="en-GB" i="1" dirty="0"/>
          </a:p>
          <a:p>
            <a:endParaRPr lang="en-GB" dirty="0"/>
          </a:p>
          <a:p>
            <a:r>
              <a:rPr lang="en-GB" dirty="0"/>
              <a:t>NHS Thames Valley ICB are championing resources to reach all, with a focus on parents and carers of children under 5, individuals aged between 13-17 years old and those with additional needs.</a:t>
            </a:r>
          </a:p>
          <a:p>
            <a:endParaRPr lang="en-GB" dirty="0"/>
          </a:p>
        </p:txBody>
      </p:sp>
      <p:pic>
        <p:nvPicPr>
          <p:cNvPr id="8" name="Picture 7">
            <a:extLst>
              <a:ext uri="{FF2B5EF4-FFF2-40B4-BE49-F238E27FC236}">
                <a16:creationId xmlns:a16="http://schemas.microsoft.com/office/drawing/2014/main" id="{7945945D-53BD-02C4-D158-7A6979509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2027613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E45EA-BF38-848D-9A93-EDB1DB66183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B6AC8DE-15D4-64E3-927F-19FACB45D642}"/>
              </a:ext>
            </a:extLst>
          </p:cNvPr>
          <p:cNvSpPr txBox="1"/>
          <p:nvPr/>
        </p:nvSpPr>
        <p:spPr>
          <a:xfrm>
            <a:off x="310388" y="780875"/>
            <a:ext cx="11001082" cy="830997"/>
          </a:xfrm>
          <a:prstGeom prst="rect">
            <a:avLst/>
          </a:prstGeom>
          <a:noFill/>
        </p:spPr>
        <p:txBody>
          <a:bodyPr wrap="square" rtlCol="0">
            <a:spAutoFit/>
          </a:bodyPr>
          <a:lstStyle/>
          <a:p>
            <a:pPr algn="ctr"/>
            <a:r>
              <a:rPr lang="en-GB" sz="4800" dirty="0"/>
              <a:t>EMAIL SIGNATURE</a:t>
            </a:r>
          </a:p>
        </p:txBody>
      </p:sp>
      <p:pic>
        <p:nvPicPr>
          <p:cNvPr id="9" name="Picture 8">
            <a:extLst>
              <a:ext uri="{FF2B5EF4-FFF2-40B4-BE49-F238E27FC236}">
                <a16:creationId xmlns:a16="http://schemas.microsoft.com/office/drawing/2014/main" id="{41812D2E-1626-E5D7-161C-42B2E73AE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
        <p:nvSpPr>
          <p:cNvPr id="10" name="TextBox 9">
            <a:extLst>
              <a:ext uri="{FF2B5EF4-FFF2-40B4-BE49-F238E27FC236}">
                <a16:creationId xmlns:a16="http://schemas.microsoft.com/office/drawing/2014/main" id="{45BAC140-8413-B244-E987-D1F8CB861D53}"/>
              </a:ext>
            </a:extLst>
          </p:cNvPr>
          <p:cNvSpPr txBox="1"/>
          <p:nvPr/>
        </p:nvSpPr>
        <p:spPr>
          <a:xfrm>
            <a:off x="458881" y="5312379"/>
            <a:ext cx="6192370" cy="369332"/>
          </a:xfrm>
          <a:prstGeom prst="rect">
            <a:avLst/>
          </a:prstGeom>
          <a:noFill/>
        </p:spPr>
        <p:txBody>
          <a:bodyPr wrap="square">
            <a:spAutoFit/>
          </a:bodyPr>
          <a:lstStyle/>
          <a:p>
            <a:r>
              <a:rPr lang="en-GB" dirty="0">
                <a:hlinkClick r:id="rId3"/>
              </a:rPr>
              <a:t>Being Safe Around Water :: Frimley </a:t>
            </a:r>
            <a:r>
              <a:rPr lang="en-GB" dirty="0" err="1">
                <a:hlinkClick r:id="rId3"/>
              </a:rPr>
              <a:t>HealthierTogether</a:t>
            </a:r>
            <a:endParaRPr lang="en-GB" dirty="0"/>
          </a:p>
        </p:txBody>
      </p:sp>
      <p:sp>
        <p:nvSpPr>
          <p:cNvPr id="12" name="TextBox 11">
            <a:extLst>
              <a:ext uri="{FF2B5EF4-FFF2-40B4-BE49-F238E27FC236}">
                <a16:creationId xmlns:a16="http://schemas.microsoft.com/office/drawing/2014/main" id="{E64FC6FA-D349-FB87-C843-B40BFBB17162}"/>
              </a:ext>
            </a:extLst>
          </p:cNvPr>
          <p:cNvSpPr txBox="1"/>
          <p:nvPr/>
        </p:nvSpPr>
        <p:spPr>
          <a:xfrm>
            <a:off x="140621" y="2682797"/>
            <a:ext cx="3720322" cy="1877437"/>
          </a:xfrm>
          <a:prstGeom prst="rect">
            <a:avLst/>
          </a:prstGeom>
          <a:noFill/>
        </p:spPr>
        <p:txBody>
          <a:bodyPr wrap="square" rtlCol="0">
            <a:spAutoFit/>
          </a:bodyPr>
          <a:lstStyle/>
          <a:p>
            <a:r>
              <a:rPr lang="en-GB" sz="2400" dirty="0"/>
              <a:t>TEST THE WATER</a:t>
            </a:r>
            <a:endParaRPr lang="en-GB" sz="2400" b="1" dirty="0"/>
          </a:p>
          <a:p>
            <a:endParaRPr lang="en-GB" sz="3600" b="1" dirty="0"/>
          </a:p>
          <a:p>
            <a:r>
              <a:rPr lang="en-GB" sz="2000" dirty="0">
                <a:hlinkClick r:id="rId4"/>
              </a:rPr>
              <a:t>Cold Water Shock – the Facts</a:t>
            </a:r>
            <a:endParaRPr lang="en-GB" sz="2000" b="1" dirty="0"/>
          </a:p>
          <a:p>
            <a:endParaRPr lang="en-GB" sz="3600" b="1" dirty="0"/>
          </a:p>
        </p:txBody>
      </p:sp>
      <p:pic>
        <p:nvPicPr>
          <p:cNvPr id="3" name="Picture 2">
            <a:extLst>
              <a:ext uri="{FF2B5EF4-FFF2-40B4-BE49-F238E27FC236}">
                <a16:creationId xmlns:a16="http://schemas.microsoft.com/office/drawing/2014/main" id="{F35BD5F1-B155-FB36-4251-D840961C4AF1}"/>
              </a:ext>
            </a:extLst>
          </p:cNvPr>
          <p:cNvPicPr>
            <a:picLocks noChangeAspect="1"/>
          </p:cNvPicPr>
          <p:nvPr/>
        </p:nvPicPr>
        <p:blipFill>
          <a:blip r:embed="rId5"/>
          <a:stretch>
            <a:fillRect/>
          </a:stretch>
        </p:blipFill>
        <p:spPr>
          <a:xfrm>
            <a:off x="4037071" y="2426206"/>
            <a:ext cx="7238018" cy="2410970"/>
          </a:xfrm>
          <a:prstGeom prst="rect">
            <a:avLst/>
          </a:prstGeom>
        </p:spPr>
      </p:pic>
    </p:spTree>
    <p:extLst>
      <p:ext uri="{BB962C8B-B14F-4D97-AF65-F5344CB8AC3E}">
        <p14:creationId xmlns:p14="http://schemas.microsoft.com/office/powerpoint/2010/main" val="1257568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F49A7F-57C8-F6DB-BB45-2A03D7972864}"/>
              </a:ext>
            </a:extLst>
          </p:cNvPr>
          <p:cNvSpPr>
            <a:spLocks noGrp="1"/>
          </p:cNvSpPr>
          <p:nvPr>
            <p:ph type="sldNum" sz="quarter" idx="4"/>
          </p:nvPr>
        </p:nvSpPr>
        <p:spPr/>
        <p:txBody>
          <a:bodyPr/>
          <a:lstStyle/>
          <a:p>
            <a:fld id="{E37164D7-9B6A-1C43-ACF7-FB85B36CD2BA}" type="slidenum">
              <a:rPr lang="en-US" smtClean="0"/>
              <a:pPr/>
              <a:t>21</a:t>
            </a:fld>
            <a:endParaRPr lang="en-US" dirty="0"/>
          </a:p>
        </p:txBody>
      </p:sp>
      <p:sp>
        <p:nvSpPr>
          <p:cNvPr id="3" name="Text Placeholder 2">
            <a:extLst>
              <a:ext uri="{FF2B5EF4-FFF2-40B4-BE49-F238E27FC236}">
                <a16:creationId xmlns:a16="http://schemas.microsoft.com/office/drawing/2014/main" id="{0D93BC33-5138-CA71-3F75-65EAEE2ABF02}"/>
              </a:ext>
            </a:extLst>
          </p:cNvPr>
          <p:cNvSpPr>
            <a:spLocks noGrp="1"/>
          </p:cNvSpPr>
          <p:nvPr>
            <p:ph type="body" idx="1"/>
          </p:nvPr>
        </p:nvSpPr>
        <p:spPr/>
        <p:txBody>
          <a:bodyPr/>
          <a:lstStyle/>
          <a:p>
            <a:r>
              <a:rPr lang="en-GB" dirty="0"/>
              <a:t>Please feel free to use the social media assets and email signatures within this campaign </a:t>
            </a:r>
          </a:p>
        </p:txBody>
      </p:sp>
    </p:spTree>
    <p:extLst>
      <p:ext uri="{BB962C8B-B14F-4D97-AF65-F5344CB8AC3E}">
        <p14:creationId xmlns:p14="http://schemas.microsoft.com/office/powerpoint/2010/main" val="1276950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EAB96-9312-0548-BEA5-CED7016F4B85}"/>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DDB5112-7A1E-227A-6F69-9958237C1278}"/>
              </a:ext>
            </a:extLst>
          </p:cNvPr>
          <p:cNvPicPr>
            <a:picLocks noChangeAspect="1"/>
          </p:cNvPicPr>
          <p:nvPr/>
        </p:nvPicPr>
        <p:blipFill>
          <a:blip r:embed="rId2"/>
          <a:stretch>
            <a:fillRect/>
          </a:stretch>
        </p:blipFill>
        <p:spPr>
          <a:xfrm>
            <a:off x="6002146" y="1231930"/>
            <a:ext cx="5334744" cy="1924319"/>
          </a:xfrm>
          <a:prstGeom prst="rect">
            <a:avLst/>
          </a:prstGeom>
        </p:spPr>
      </p:pic>
      <p:pic>
        <p:nvPicPr>
          <p:cNvPr id="11" name="Picture 10">
            <a:extLst>
              <a:ext uri="{FF2B5EF4-FFF2-40B4-BE49-F238E27FC236}">
                <a16:creationId xmlns:a16="http://schemas.microsoft.com/office/drawing/2014/main" id="{86AC9B8E-8A34-BF52-1EF4-A199CBF194D3}"/>
              </a:ext>
            </a:extLst>
          </p:cNvPr>
          <p:cNvPicPr>
            <a:picLocks noChangeAspect="1"/>
          </p:cNvPicPr>
          <p:nvPr/>
        </p:nvPicPr>
        <p:blipFill>
          <a:blip r:embed="rId3"/>
          <a:stretch>
            <a:fillRect/>
          </a:stretch>
        </p:blipFill>
        <p:spPr>
          <a:xfrm>
            <a:off x="744718" y="2186233"/>
            <a:ext cx="4808095" cy="2674503"/>
          </a:xfrm>
          <a:prstGeom prst="rect">
            <a:avLst/>
          </a:prstGeom>
        </p:spPr>
      </p:pic>
      <p:sp>
        <p:nvSpPr>
          <p:cNvPr id="9" name="Rectangle 8">
            <a:extLst>
              <a:ext uri="{FF2B5EF4-FFF2-40B4-BE49-F238E27FC236}">
                <a16:creationId xmlns:a16="http://schemas.microsoft.com/office/drawing/2014/main" id="{FA36179A-3E77-8E5C-66F4-EAA7301B28FA}"/>
              </a:ext>
            </a:extLst>
          </p:cNvPr>
          <p:cNvSpPr/>
          <p:nvPr/>
        </p:nvSpPr>
        <p:spPr>
          <a:xfrm>
            <a:off x="660859" y="2026959"/>
            <a:ext cx="5118755" cy="3016577"/>
          </a:xfrm>
          <a:prstGeom prst="rect">
            <a:avLst/>
          </a:prstGeom>
          <a:solidFill>
            <a:schemeClr val="accent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A52DABB7-20D4-9D71-3E7F-244527BB67EA}"/>
              </a:ext>
            </a:extLst>
          </p:cNvPr>
          <p:cNvSpPr>
            <a:spLocks noGrp="1"/>
          </p:cNvSpPr>
          <p:nvPr>
            <p:ph type="sldNum" sz="quarter" idx="4"/>
          </p:nvPr>
        </p:nvSpPr>
        <p:spPr/>
        <p:txBody>
          <a:bodyPr/>
          <a:lstStyle/>
          <a:p>
            <a:fld id="{E37164D7-9B6A-1C43-ACF7-FB85B36CD2BA}" type="slidenum">
              <a:rPr lang="en-US" smtClean="0"/>
              <a:pPr/>
              <a:t>3</a:t>
            </a:fld>
            <a:endParaRPr lang="en-US" dirty="0"/>
          </a:p>
        </p:txBody>
      </p:sp>
      <p:pic>
        <p:nvPicPr>
          <p:cNvPr id="6" name="Picture 5">
            <a:extLst>
              <a:ext uri="{FF2B5EF4-FFF2-40B4-BE49-F238E27FC236}">
                <a16:creationId xmlns:a16="http://schemas.microsoft.com/office/drawing/2014/main" id="{5E5795C3-8AE7-21D4-4E5D-277E23670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
        <p:nvSpPr>
          <p:cNvPr id="7" name="TextBox 6">
            <a:extLst>
              <a:ext uri="{FF2B5EF4-FFF2-40B4-BE49-F238E27FC236}">
                <a16:creationId xmlns:a16="http://schemas.microsoft.com/office/drawing/2014/main" id="{DBCBE68D-D065-0EBE-D7F5-7117B3A1DF71}"/>
              </a:ext>
            </a:extLst>
          </p:cNvPr>
          <p:cNvSpPr txBox="1"/>
          <p:nvPr/>
        </p:nvSpPr>
        <p:spPr>
          <a:xfrm>
            <a:off x="3195687" y="424200"/>
            <a:ext cx="6117995" cy="923330"/>
          </a:xfrm>
          <a:prstGeom prst="rect">
            <a:avLst/>
          </a:prstGeom>
          <a:noFill/>
        </p:spPr>
        <p:txBody>
          <a:bodyPr wrap="square" rtlCol="0">
            <a:spAutoFit/>
          </a:bodyPr>
          <a:lstStyle/>
          <a:p>
            <a:pPr algn="ctr"/>
            <a:r>
              <a:rPr lang="en-GB" sz="5400" dirty="0"/>
              <a:t>HEADLINE FACTS</a:t>
            </a:r>
          </a:p>
        </p:txBody>
      </p:sp>
      <p:pic>
        <p:nvPicPr>
          <p:cNvPr id="8" name="Picture 7">
            <a:extLst>
              <a:ext uri="{FF2B5EF4-FFF2-40B4-BE49-F238E27FC236}">
                <a16:creationId xmlns:a16="http://schemas.microsoft.com/office/drawing/2014/main" id="{A2051093-3A82-8A06-3C61-18684BB43BD5}"/>
              </a:ext>
            </a:extLst>
          </p:cNvPr>
          <p:cNvPicPr>
            <a:picLocks noChangeAspect="1"/>
          </p:cNvPicPr>
          <p:nvPr/>
        </p:nvPicPr>
        <p:blipFill>
          <a:blip r:embed="rId5"/>
          <a:stretch>
            <a:fillRect/>
          </a:stretch>
        </p:blipFill>
        <p:spPr>
          <a:xfrm>
            <a:off x="6058700" y="3139730"/>
            <a:ext cx="5410955" cy="1914792"/>
          </a:xfrm>
          <a:prstGeom prst="rect">
            <a:avLst/>
          </a:prstGeom>
        </p:spPr>
      </p:pic>
      <p:sp>
        <p:nvSpPr>
          <p:cNvPr id="10" name="Rectangle 9">
            <a:extLst>
              <a:ext uri="{FF2B5EF4-FFF2-40B4-BE49-F238E27FC236}">
                <a16:creationId xmlns:a16="http://schemas.microsoft.com/office/drawing/2014/main" id="{DE31FE49-45BF-9F7C-3D79-9359F3A0E611}"/>
              </a:ext>
            </a:extLst>
          </p:cNvPr>
          <p:cNvSpPr/>
          <p:nvPr/>
        </p:nvSpPr>
        <p:spPr>
          <a:xfrm>
            <a:off x="6033156" y="1489435"/>
            <a:ext cx="5393704" cy="1395167"/>
          </a:xfrm>
          <a:prstGeom prst="rect">
            <a:avLst/>
          </a:prstGeom>
          <a:solidFill>
            <a:schemeClr val="accent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A8F3171C-9801-FC81-3ACF-7673BE03EB0D}"/>
              </a:ext>
            </a:extLst>
          </p:cNvPr>
          <p:cNvSpPr txBox="1"/>
          <p:nvPr/>
        </p:nvSpPr>
        <p:spPr>
          <a:xfrm>
            <a:off x="2580253" y="5993175"/>
            <a:ext cx="7708651" cy="646331"/>
          </a:xfrm>
          <a:prstGeom prst="rect">
            <a:avLst/>
          </a:prstGeom>
          <a:noFill/>
        </p:spPr>
        <p:txBody>
          <a:bodyPr wrap="square" rtlCol="0">
            <a:spAutoFit/>
          </a:bodyPr>
          <a:lstStyle/>
          <a:p>
            <a:r>
              <a:rPr lang="en-GB" sz="1200" dirty="0">
                <a:hlinkClick r:id="rId6"/>
              </a:rPr>
              <a:t>Source: Child Drowning Update September 2024: England | Royal Life Saving Society UK ( RLSS UK )</a:t>
            </a:r>
            <a:endParaRPr lang="en-GB" sz="1200" dirty="0"/>
          </a:p>
          <a:p>
            <a:endParaRPr lang="en-GB" sz="1200" dirty="0"/>
          </a:p>
          <a:p>
            <a:r>
              <a:rPr lang="en-GB" sz="1200" dirty="0">
                <a:hlinkClick r:id="rId7"/>
              </a:rPr>
              <a:t>Child drowning deaths 2019-2025</a:t>
            </a:r>
            <a:endParaRPr lang="en-GB" sz="1200" dirty="0">
              <a:solidFill>
                <a:srgbClr val="FF0000"/>
              </a:solidFill>
            </a:endParaRPr>
          </a:p>
        </p:txBody>
      </p:sp>
      <p:sp>
        <p:nvSpPr>
          <p:cNvPr id="2" name="Rectangle 1">
            <a:extLst>
              <a:ext uri="{FF2B5EF4-FFF2-40B4-BE49-F238E27FC236}">
                <a16:creationId xmlns:a16="http://schemas.microsoft.com/office/drawing/2014/main" id="{F983CB0C-A321-0822-DBC3-B08BC16D9E91}"/>
              </a:ext>
            </a:extLst>
          </p:cNvPr>
          <p:cNvSpPr/>
          <p:nvPr/>
        </p:nvSpPr>
        <p:spPr>
          <a:xfrm>
            <a:off x="657225" y="5194661"/>
            <a:ext cx="10801350" cy="577490"/>
          </a:xfrm>
          <a:prstGeom prst="rect">
            <a:avLst/>
          </a:prstGeom>
          <a:solidFill>
            <a:schemeClr val="accent1">
              <a:alpha val="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9D5DA1C2-6C93-4DD3-20F9-FFCBC1441D73}"/>
              </a:ext>
            </a:extLst>
          </p:cNvPr>
          <p:cNvSpPr txBox="1"/>
          <p:nvPr/>
        </p:nvSpPr>
        <p:spPr>
          <a:xfrm>
            <a:off x="885824" y="5324475"/>
            <a:ext cx="10715625" cy="338554"/>
          </a:xfrm>
          <a:prstGeom prst="rect">
            <a:avLst/>
          </a:prstGeom>
          <a:noFill/>
        </p:spPr>
        <p:txBody>
          <a:bodyPr wrap="square" rtlCol="0">
            <a:spAutoFit/>
          </a:bodyPr>
          <a:lstStyle/>
          <a:p>
            <a:r>
              <a:rPr lang="en-GB" sz="1600" dirty="0"/>
              <a:t>Children of black ethnicity had more than three times the risk of drowning compared with children of white ethnicity</a:t>
            </a:r>
          </a:p>
        </p:txBody>
      </p:sp>
    </p:spTree>
    <p:extLst>
      <p:ext uri="{BB962C8B-B14F-4D97-AF65-F5344CB8AC3E}">
        <p14:creationId xmlns:p14="http://schemas.microsoft.com/office/powerpoint/2010/main" val="391301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2DFEC-7024-A796-C326-94DC3EFC54A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B5E14EC-B8C3-C4AC-4CAA-E4F2A12C3EFE}"/>
              </a:ext>
            </a:extLst>
          </p:cNvPr>
          <p:cNvSpPr txBox="1"/>
          <p:nvPr/>
        </p:nvSpPr>
        <p:spPr>
          <a:xfrm>
            <a:off x="3195687" y="424200"/>
            <a:ext cx="6117995" cy="923330"/>
          </a:xfrm>
          <a:prstGeom prst="rect">
            <a:avLst/>
          </a:prstGeom>
          <a:noFill/>
        </p:spPr>
        <p:txBody>
          <a:bodyPr wrap="square" rtlCol="0">
            <a:spAutoFit/>
          </a:bodyPr>
          <a:lstStyle/>
          <a:p>
            <a:pPr algn="ctr"/>
            <a:r>
              <a:rPr lang="en-GB" sz="5400" dirty="0"/>
              <a:t>SUPERVISION</a:t>
            </a:r>
          </a:p>
        </p:txBody>
      </p:sp>
      <p:sp>
        <p:nvSpPr>
          <p:cNvPr id="4" name="TextBox 3">
            <a:extLst>
              <a:ext uri="{FF2B5EF4-FFF2-40B4-BE49-F238E27FC236}">
                <a16:creationId xmlns:a16="http://schemas.microsoft.com/office/drawing/2014/main" id="{D7D40C34-CBD0-B97C-A8D7-4FAD773357FE}"/>
              </a:ext>
            </a:extLst>
          </p:cNvPr>
          <p:cNvSpPr txBox="1"/>
          <p:nvPr/>
        </p:nvSpPr>
        <p:spPr>
          <a:xfrm>
            <a:off x="273377" y="1442548"/>
            <a:ext cx="11792931" cy="646331"/>
          </a:xfrm>
          <a:prstGeom prst="rect">
            <a:avLst/>
          </a:prstGeom>
          <a:noFill/>
        </p:spPr>
        <p:txBody>
          <a:bodyPr wrap="square">
            <a:spAutoFit/>
          </a:bodyPr>
          <a:lstStyle/>
          <a:p>
            <a:r>
              <a:rPr lang="en-GB" dirty="0"/>
              <a:t>A lack of supervision remains a contributory factor across all accidental child drownings, and where recorded, 86% occurred when the child was unsupervised by an adult.</a:t>
            </a:r>
          </a:p>
        </p:txBody>
      </p:sp>
      <p:pic>
        <p:nvPicPr>
          <p:cNvPr id="14" name="Picture 13">
            <a:extLst>
              <a:ext uri="{FF2B5EF4-FFF2-40B4-BE49-F238E27FC236}">
                <a16:creationId xmlns:a16="http://schemas.microsoft.com/office/drawing/2014/main" id="{8537E204-29BF-E87D-964C-8338780C82D6}"/>
              </a:ext>
            </a:extLst>
          </p:cNvPr>
          <p:cNvPicPr>
            <a:picLocks noChangeAspect="1"/>
          </p:cNvPicPr>
          <p:nvPr/>
        </p:nvPicPr>
        <p:blipFill>
          <a:blip r:embed="rId2"/>
          <a:stretch>
            <a:fillRect/>
          </a:stretch>
        </p:blipFill>
        <p:spPr>
          <a:xfrm>
            <a:off x="3337088" y="2153393"/>
            <a:ext cx="5863474" cy="657586"/>
          </a:xfrm>
          <a:prstGeom prst="rect">
            <a:avLst/>
          </a:prstGeom>
        </p:spPr>
      </p:pic>
      <p:pic>
        <p:nvPicPr>
          <p:cNvPr id="17" name="Picture 16">
            <a:extLst>
              <a:ext uri="{FF2B5EF4-FFF2-40B4-BE49-F238E27FC236}">
                <a16:creationId xmlns:a16="http://schemas.microsoft.com/office/drawing/2014/main" id="{19A24B0D-32EF-63FE-676C-3F58870BB41C}"/>
              </a:ext>
            </a:extLst>
          </p:cNvPr>
          <p:cNvPicPr>
            <a:picLocks noChangeAspect="1"/>
          </p:cNvPicPr>
          <p:nvPr/>
        </p:nvPicPr>
        <p:blipFill>
          <a:blip r:embed="rId3"/>
          <a:stretch>
            <a:fillRect/>
          </a:stretch>
        </p:blipFill>
        <p:spPr>
          <a:xfrm>
            <a:off x="2863947" y="2922310"/>
            <a:ext cx="7164907" cy="2790294"/>
          </a:xfrm>
          <a:prstGeom prst="rect">
            <a:avLst/>
          </a:prstGeom>
        </p:spPr>
      </p:pic>
      <p:pic>
        <p:nvPicPr>
          <p:cNvPr id="15" name="Picture 14">
            <a:extLst>
              <a:ext uri="{FF2B5EF4-FFF2-40B4-BE49-F238E27FC236}">
                <a16:creationId xmlns:a16="http://schemas.microsoft.com/office/drawing/2014/main" id="{1988B2CC-1385-4DE7-2E21-5EF0AC4A7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3230080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071B1-81D6-A985-57FA-D402A1EAD1A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015FE37-8B7C-DBA4-E46C-496EC90FEAF6}"/>
              </a:ext>
            </a:extLst>
          </p:cNvPr>
          <p:cNvSpPr txBox="1"/>
          <p:nvPr/>
        </p:nvSpPr>
        <p:spPr>
          <a:xfrm>
            <a:off x="3195687" y="424200"/>
            <a:ext cx="6117995" cy="923330"/>
          </a:xfrm>
          <a:prstGeom prst="rect">
            <a:avLst/>
          </a:prstGeom>
          <a:noFill/>
        </p:spPr>
        <p:txBody>
          <a:bodyPr wrap="square" rtlCol="0">
            <a:spAutoFit/>
          </a:bodyPr>
          <a:lstStyle/>
          <a:p>
            <a:pPr algn="ctr"/>
            <a:r>
              <a:rPr lang="en-GB" sz="5400" dirty="0"/>
              <a:t>SUPERVISION</a:t>
            </a:r>
          </a:p>
        </p:txBody>
      </p:sp>
      <p:pic>
        <p:nvPicPr>
          <p:cNvPr id="20" name="Picture 19">
            <a:extLst>
              <a:ext uri="{FF2B5EF4-FFF2-40B4-BE49-F238E27FC236}">
                <a16:creationId xmlns:a16="http://schemas.microsoft.com/office/drawing/2014/main" id="{B2760BB5-27B0-3E05-0A3C-F7E2B4142120}"/>
              </a:ext>
            </a:extLst>
          </p:cNvPr>
          <p:cNvPicPr>
            <a:picLocks noChangeAspect="1"/>
          </p:cNvPicPr>
          <p:nvPr/>
        </p:nvPicPr>
        <p:blipFill>
          <a:blip r:embed="rId2"/>
          <a:stretch>
            <a:fillRect/>
          </a:stretch>
        </p:blipFill>
        <p:spPr>
          <a:xfrm>
            <a:off x="184711" y="1539359"/>
            <a:ext cx="4377861" cy="646900"/>
          </a:xfrm>
          <a:prstGeom prst="rect">
            <a:avLst/>
          </a:prstGeom>
        </p:spPr>
      </p:pic>
      <p:pic>
        <p:nvPicPr>
          <p:cNvPr id="22" name="Picture 21">
            <a:extLst>
              <a:ext uri="{FF2B5EF4-FFF2-40B4-BE49-F238E27FC236}">
                <a16:creationId xmlns:a16="http://schemas.microsoft.com/office/drawing/2014/main" id="{6079D061-6804-94EF-3346-8CE8DC7261FD}"/>
              </a:ext>
            </a:extLst>
          </p:cNvPr>
          <p:cNvPicPr>
            <a:picLocks noChangeAspect="1"/>
          </p:cNvPicPr>
          <p:nvPr/>
        </p:nvPicPr>
        <p:blipFill>
          <a:blip r:embed="rId3"/>
          <a:stretch>
            <a:fillRect/>
          </a:stretch>
        </p:blipFill>
        <p:spPr>
          <a:xfrm>
            <a:off x="4787097" y="2156257"/>
            <a:ext cx="6845579" cy="3777745"/>
          </a:xfrm>
          <a:prstGeom prst="rect">
            <a:avLst/>
          </a:prstGeom>
        </p:spPr>
      </p:pic>
      <p:pic>
        <p:nvPicPr>
          <p:cNvPr id="3" name="Picture 2">
            <a:extLst>
              <a:ext uri="{FF2B5EF4-FFF2-40B4-BE49-F238E27FC236}">
                <a16:creationId xmlns:a16="http://schemas.microsoft.com/office/drawing/2014/main" id="{9FF04BE6-ADBC-8A70-A2AB-154A96679ED3}"/>
              </a:ext>
            </a:extLst>
          </p:cNvPr>
          <p:cNvPicPr>
            <a:picLocks noChangeAspect="1"/>
          </p:cNvPicPr>
          <p:nvPr/>
        </p:nvPicPr>
        <p:blipFill>
          <a:blip r:embed="rId4"/>
          <a:stretch>
            <a:fillRect/>
          </a:stretch>
        </p:blipFill>
        <p:spPr>
          <a:xfrm>
            <a:off x="756061" y="2516957"/>
            <a:ext cx="3191195" cy="2941163"/>
          </a:xfrm>
          <a:prstGeom prst="rect">
            <a:avLst/>
          </a:prstGeom>
        </p:spPr>
      </p:pic>
      <p:pic>
        <p:nvPicPr>
          <p:cNvPr id="7" name="Picture 6">
            <a:extLst>
              <a:ext uri="{FF2B5EF4-FFF2-40B4-BE49-F238E27FC236}">
                <a16:creationId xmlns:a16="http://schemas.microsoft.com/office/drawing/2014/main" id="{AB510058-4D77-9A00-4996-6614EF9CA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2073378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1C0A9-A56D-8381-75CE-3CE520D59DF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9814EBB-24B7-223B-7D5F-F6288499607E}"/>
              </a:ext>
            </a:extLst>
          </p:cNvPr>
          <p:cNvSpPr txBox="1"/>
          <p:nvPr/>
        </p:nvSpPr>
        <p:spPr>
          <a:xfrm>
            <a:off x="1719073" y="424200"/>
            <a:ext cx="8897112" cy="1569660"/>
          </a:xfrm>
          <a:prstGeom prst="rect">
            <a:avLst/>
          </a:prstGeom>
          <a:noFill/>
        </p:spPr>
        <p:txBody>
          <a:bodyPr wrap="square" rtlCol="0">
            <a:spAutoFit/>
          </a:bodyPr>
          <a:lstStyle/>
          <a:p>
            <a:pPr algn="ctr"/>
            <a:r>
              <a:rPr lang="en-GB" sz="4800" dirty="0"/>
              <a:t>DROWNINGS IN INLAND OPEN WATER</a:t>
            </a:r>
          </a:p>
        </p:txBody>
      </p:sp>
      <p:pic>
        <p:nvPicPr>
          <p:cNvPr id="4" name="Picture 3">
            <a:extLst>
              <a:ext uri="{FF2B5EF4-FFF2-40B4-BE49-F238E27FC236}">
                <a16:creationId xmlns:a16="http://schemas.microsoft.com/office/drawing/2014/main" id="{211BCC56-35AB-1DA7-5B26-E2CF14AB11AE}"/>
              </a:ext>
            </a:extLst>
          </p:cNvPr>
          <p:cNvPicPr>
            <a:picLocks noChangeAspect="1"/>
          </p:cNvPicPr>
          <p:nvPr/>
        </p:nvPicPr>
        <p:blipFill>
          <a:blip r:embed="rId2"/>
          <a:stretch>
            <a:fillRect/>
          </a:stretch>
        </p:blipFill>
        <p:spPr>
          <a:xfrm>
            <a:off x="1094578" y="3236647"/>
            <a:ext cx="4085314" cy="3228469"/>
          </a:xfrm>
          <a:prstGeom prst="rect">
            <a:avLst/>
          </a:prstGeom>
        </p:spPr>
      </p:pic>
      <p:pic>
        <p:nvPicPr>
          <p:cNvPr id="7" name="Picture 6">
            <a:extLst>
              <a:ext uri="{FF2B5EF4-FFF2-40B4-BE49-F238E27FC236}">
                <a16:creationId xmlns:a16="http://schemas.microsoft.com/office/drawing/2014/main" id="{A4E48E7A-BB8F-2545-0258-05BC90604BC1}"/>
              </a:ext>
            </a:extLst>
          </p:cNvPr>
          <p:cNvPicPr>
            <a:picLocks noChangeAspect="1"/>
          </p:cNvPicPr>
          <p:nvPr/>
        </p:nvPicPr>
        <p:blipFill>
          <a:blip r:embed="rId3"/>
          <a:stretch>
            <a:fillRect/>
          </a:stretch>
        </p:blipFill>
        <p:spPr>
          <a:xfrm>
            <a:off x="3343190" y="1833329"/>
            <a:ext cx="5449060" cy="1352739"/>
          </a:xfrm>
          <a:prstGeom prst="rect">
            <a:avLst/>
          </a:prstGeom>
        </p:spPr>
      </p:pic>
      <p:pic>
        <p:nvPicPr>
          <p:cNvPr id="10" name="Picture 9">
            <a:extLst>
              <a:ext uri="{FF2B5EF4-FFF2-40B4-BE49-F238E27FC236}">
                <a16:creationId xmlns:a16="http://schemas.microsoft.com/office/drawing/2014/main" id="{B76547E3-1066-82EF-C081-1BC6F9588B61}"/>
              </a:ext>
            </a:extLst>
          </p:cNvPr>
          <p:cNvPicPr>
            <a:picLocks noChangeAspect="1"/>
          </p:cNvPicPr>
          <p:nvPr/>
        </p:nvPicPr>
        <p:blipFill>
          <a:blip r:embed="rId4"/>
          <a:stretch>
            <a:fillRect/>
          </a:stretch>
        </p:blipFill>
        <p:spPr>
          <a:xfrm>
            <a:off x="6083616" y="3609624"/>
            <a:ext cx="5077534" cy="2457793"/>
          </a:xfrm>
          <a:prstGeom prst="rect">
            <a:avLst/>
          </a:prstGeom>
        </p:spPr>
      </p:pic>
      <p:pic>
        <p:nvPicPr>
          <p:cNvPr id="9" name="Picture 8">
            <a:extLst>
              <a:ext uri="{FF2B5EF4-FFF2-40B4-BE49-F238E27FC236}">
                <a16:creationId xmlns:a16="http://schemas.microsoft.com/office/drawing/2014/main" id="{40A9E525-FDFE-0076-1B2D-036BE628F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3715290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385F2-383F-7FF1-D352-1B19BEA5D5E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0090ACA-7872-58E6-4AE6-E1A8D4F43D2E}"/>
              </a:ext>
            </a:extLst>
          </p:cNvPr>
          <p:cNvSpPr txBox="1"/>
          <p:nvPr/>
        </p:nvSpPr>
        <p:spPr>
          <a:xfrm>
            <a:off x="694944" y="652800"/>
            <a:ext cx="11100815" cy="830997"/>
          </a:xfrm>
          <a:prstGeom prst="rect">
            <a:avLst/>
          </a:prstGeom>
          <a:noFill/>
        </p:spPr>
        <p:txBody>
          <a:bodyPr wrap="square" rtlCol="0">
            <a:spAutoFit/>
          </a:bodyPr>
          <a:lstStyle/>
          <a:p>
            <a:pPr algn="ctr"/>
            <a:r>
              <a:rPr lang="en-GB" sz="4800" dirty="0"/>
              <a:t>SEND WATER SAFETY RESOURCES</a:t>
            </a:r>
          </a:p>
        </p:txBody>
      </p:sp>
      <p:sp>
        <p:nvSpPr>
          <p:cNvPr id="2" name="TextBox 1">
            <a:extLst>
              <a:ext uri="{FF2B5EF4-FFF2-40B4-BE49-F238E27FC236}">
                <a16:creationId xmlns:a16="http://schemas.microsoft.com/office/drawing/2014/main" id="{F48A7E7A-47F9-7DE4-5B22-94829EFE85C5}"/>
              </a:ext>
            </a:extLst>
          </p:cNvPr>
          <p:cNvSpPr txBox="1"/>
          <p:nvPr/>
        </p:nvSpPr>
        <p:spPr>
          <a:xfrm>
            <a:off x="359763" y="1582812"/>
            <a:ext cx="11632367" cy="2308324"/>
          </a:xfrm>
          <a:prstGeom prst="rect">
            <a:avLst/>
          </a:prstGeom>
          <a:noFill/>
        </p:spPr>
        <p:txBody>
          <a:bodyPr wrap="square" rtlCol="0">
            <a:spAutoFit/>
          </a:bodyPr>
          <a:lstStyle/>
          <a:p>
            <a:pPr algn="ctr"/>
            <a:r>
              <a:rPr lang="en-GB" dirty="0"/>
              <a:t>Children with special educational needs and disabilities (SEND) face a significantly higher risk of drowning compared to their neurotypical peers. According to the National Autism Association, children with autism are 160 times more likely to die from accidental drowning. To promote accessibility and inclusion, adaptable lesson plans and resources that align with the ‘Health and Wellbeing’ curriculum requirements and follow the SEND Framework from the PSHE Association are available for free via the Royal Life Saving Society UK.  These materials are designed to maximise engagement in water safety education.</a:t>
            </a:r>
          </a:p>
          <a:p>
            <a:br>
              <a:rPr lang="en-GB" dirty="0"/>
            </a:br>
            <a:endParaRPr lang="en-GB" dirty="0"/>
          </a:p>
        </p:txBody>
      </p:sp>
      <p:pic>
        <p:nvPicPr>
          <p:cNvPr id="6" name="Picture 5">
            <a:extLst>
              <a:ext uri="{FF2B5EF4-FFF2-40B4-BE49-F238E27FC236}">
                <a16:creationId xmlns:a16="http://schemas.microsoft.com/office/drawing/2014/main" id="{4AC99750-8F19-0325-8FCA-865BDE7E0F2B}"/>
              </a:ext>
            </a:extLst>
          </p:cNvPr>
          <p:cNvPicPr>
            <a:picLocks noChangeAspect="1"/>
          </p:cNvPicPr>
          <p:nvPr/>
        </p:nvPicPr>
        <p:blipFill>
          <a:blip r:embed="rId2"/>
          <a:stretch>
            <a:fillRect/>
          </a:stretch>
        </p:blipFill>
        <p:spPr>
          <a:xfrm>
            <a:off x="1345815" y="3552430"/>
            <a:ext cx="4095614" cy="1799058"/>
          </a:xfrm>
          <a:prstGeom prst="rect">
            <a:avLst/>
          </a:prstGeom>
        </p:spPr>
      </p:pic>
      <p:pic>
        <p:nvPicPr>
          <p:cNvPr id="12" name="Picture 11">
            <a:extLst>
              <a:ext uri="{FF2B5EF4-FFF2-40B4-BE49-F238E27FC236}">
                <a16:creationId xmlns:a16="http://schemas.microsoft.com/office/drawing/2014/main" id="{0ADE0D49-A5A6-61DF-47CA-DFE330509AAD}"/>
              </a:ext>
            </a:extLst>
          </p:cNvPr>
          <p:cNvPicPr>
            <a:picLocks noChangeAspect="1"/>
          </p:cNvPicPr>
          <p:nvPr/>
        </p:nvPicPr>
        <p:blipFill>
          <a:blip r:embed="rId3"/>
          <a:stretch>
            <a:fillRect/>
          </a:stretch>
        </p:blipFill>
        <p:spPr>
          <a:xfrm>
            <a:off x="7272534" y="3478323"/>
            <a:ext cx="3787351" cy="1933126"/>
          </a:xfrm>
          <a:prstGeom prst="rect">
            <a:avLst/>
          </a:prstGeom>
        </p:spPr>
      </p:pic>
      <p:sp>
        <p:nvSpPr>
          <p:cNvPr id="14" name="TextBox 13">
            <a:extLst>
              <a:ext uri="{FF2B5EF4-FFF2-40B4-BE49-F238E27FC236}">
                <a16:creationId xmlns:a16="http://schemas.microsoft.com/office/drawing/2014/main" id="{741D04ED-D261-E699-19F2-4E66C4DD70A4}"/>
              </a:ext>
            </a:extLst>
          </p:cNvPr>
          <p:cNvSpPr txBox="1"/>
          <p:nvPr/>
        </p:nvSpPr>
        <p:spPr>
          <a:xfrm>
            <a:off x="2923080" y="5726241"/>
            <a:ext cx="6730585" cy="369332"/>
          </a:xfrm>
          <a:prstGeom prst="rect">
            <a:avLst/>
          </a:prstGeom>
          <a:noFill/>
        </p:spPr>
        <p:txBody>
          <a:bodyPr wrap="square">
            <a:spAutoFit/>
          </a:bodyPr>
          <a:lstStyle/>
          <a:p>
            <a:pPr algn="ctr"/>
            <a:r>
              <a:rPr lang="en-GB" dirty="0">
                <a:hlinkClick r:id="rId4"/>
              </a:rPr>
              <a:t>VIEW AND ACCESS SEND RESOURCES</a:t>
            </a:r>
            <a:endParaRPr lang="en-GB" dirty="0"/>
          </a:p>
        </p:txBody>
      </p:sp>
      <p:pic>
        <p:nvPicPr>
          <p:cNvPr id="9" name="Picture 8">
            <a:extLst>
              <a:ext uri="{FF2B5EF4-FFF2-40B4-BE49-F238E27FC236}">
                <a16:creationId xmlns:a16="http://schemas.microsoft.com/office/drawing/2014/main" id="{F4CF5AA1-8D3E-0925-7F0F-6DEE62A59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198710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FBB52-C760-A67A-99E0-C424E01A115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33091D4-18AC-42B7-81C5-26D8AE5E5F7F}"/>
              </a:ext>
            </a:extLst>
          </p:cNvPr>
          <p:cNvSpPr txBox="1"/>
          <p:nvPr/>
        </p:nvSpPr>
        <p:spPr>
          <a:xfrm>
            <a:off x="643805" y="724000"/>
            <a:ext cx="11001082" cy="830997"/>
          </a:xfrm>
          <a:prstGeom prst="rect">
            <a:avLst/>
          </a:prstGeom>
          <a:noFill/>
        </p:spPr>
        <p:txBody>
          <a:bodyPr wrap="square" rtlCol="0">
            <a:spAutoFit/>
          </a:bodyPr>
          <a:lstStyle/>
          <a:p>
            <a:pPr algn="ctr"/>
            <a:r>
              <a:rPr lang="en-GB" sz="4800" dirty="0"/>
              <a:t>MULTIPLE LANGUAGE RESOURCES</a:t>
            </a:r>
          </a:p>
        </p:txBody>
      </p:sp>
      <p:sp>
        <p:nvSpPr>
          <p:cNvPr id="2" name="TextBox 1">
            <a:extLst>
              <a:ext uri="{FF2B5EF4-FFF2-40B4-BE49-F238E27FC236}">
                <a16:creationId xmlns:a16="http://schemas.microsoft.com/office/drawing/2014/main" id="{F29A54B7-EC39-684C-88FF-C5569AE85E84}"/>
              </a:ext>
            </a:extLst>
          </p:cNvPr>
          <p:cNvSpPr txBox="1"/>
          <p:nvPr/>
        </p:nvSpPr>
        <p:spPr>
          <a:xfrm>
            <a:off x="3507698" y="1708876"/>
            <a:ext cx="8229599" cy="1754326"/>
          </a:xfrm>
          <a:prstGeom prst="rect">
            <a:avLst/>
          </a:prstGeom>
          <a:noFill/>
        </p:spPr>
        <p:txBody>
          <a:bodyPr wrap="square" rtlCol="0">
            <a:spAutoFit/>
          </a:bodyPr>
          <a:lstStyle/>
          <a:p>
            <a:pPr algn="ctr"/>
            <a:r>
              <a:rPr lang="en-GB" dirty="0"/>
              <a:t>Language should not be a barrier to getting safety messages out to the diverse communities across the UK and Ireland.  There are resources created by the Royal National Lifeboat Institution and the Royal Life Saving Society to try and reach as many people as possible in their mission to prevent drowning and save lives. </a:t>
            </a:r>
          </a:p>
          <a:p>
            <a:br>
              <a:rPr lang="en-GB" dirty="0"/>
            </a:br>
            <a:endParaRPr lang="en-GB" dirty="0"/>
          </a:p>
        </p:txBody>
      </p:sp>
      <p:pic>
        <p:nvPicPr>
          <p:cNvPr id="4" name="Picture 3">
            <a:extLst>
              <a:ext uri="{FF2B5EF4-FFF2-40B4-BE49-F238E27FC236}">
                <a16:creationId xmlns:a16="http://schemas.microsoft.com/office/drawing/2014/main" id="{162A3801-3506-962C-90FD-845DE6429AA1}"/>
              </a:ext>
            </a:extLst>
          </p:cNvPr>
          <p:cNvPicPr>
            <a:picLocks noChangeAspect="1"/>
          </p:cNvPicPr>
          <p:nvPr/>
        </p:nvPicPr>
        <p:blipFill>
          <a:blip r:embed="rId2"/>
          <a:stretch>
            <a:fillRect/>
          </a:stretch>
        </p:blipFill>
        <p:spPr>
          <a:xfrm>
            <a:off x="179881" y="1488091"/>
            <a:ext cx="2968053" cy="4369485"/>
          </a:xfrm>
          <a:prstGeom prst="rect">
            <a:avLst/>
          </a:prstGeom>
        </p:spPr>
      </p:pic>
      <p:sp>
        <p:nvSpPr>
          <p:cNvPr id="9" name="TextBox 8">
            <a:extLst>
              <a:ext uri="{FF2B5EF4-FFF2-40B4-BE49-F238E27FC236}">
                <a16:creationId xmlns:a16="http://schemas.microsoft.com/office/drawing/2014/main" id="{021536A1-E107-7FAC-2CC8-143C517F2535}"/>
              </a:ext>
            </a:extLst>
          </p:cNvPr>
          <p:cNvSpPr txBox="1"/>
          <p:nvPr/>
        </p:nvSpPr>
        <p:spPr>
          <a:xfrm>
            <a:off x="4470816" y="3780225"/>
            <a:ext cx="6093500" cy="369332"/>
          </a:xfrm>
          <a:prstGeom prst="rect">
            <a:avLst/>
          </a:prstGeom>
          <a:noFill/>
        </p:spPr>
        <p:txBody>
          <a:bodyPr wrap="square">
            <a:spAutoFit/>
          </a:bodyPr>
          <a:lstStyle/>
          <a:p>
            <a:r>
              <a:rPr lang="en-GB" dirty="0">
                <a:hlinkClick r:id="rId3"/>
              </a:rPr>
              <a:t>Multi-lingual Posters and Safety Resources</a:t>
            </a:r>
            <a:endParaRPr lang="en-GB" dirty="0"/>
          </a:p>
        </p:txBody>
      </p:sp>
      <p:sp>
        <p:nvSpPr>
          <p:cNvPr id="13" name="TextBox 12">
            <a:extLst>
              <a:ext uri="{FF2B5EF4-FFF2-40B4-BE49-F238E27FC236}">
                <a16:creationId xmlns:a16="http://schemas.microsoft.com/office/drawing/2014/main" id="{99A75848-7483-D3F9-41D9-CF10B495284C}"/>
              </a:ext>
            </a:extLst>
          </p:cNvPr>
          <p:cNvSpPr txBox="1"/>
          <p:nvPr/>
        </p:nvSpPr>
        <p:spPr>
          <a:xfrm>
            <a:off x="4455826" y="4631077"/>
            <a:ext cx="6093500" cy="646331"/>
          </a:xfrm>
          <a:prstGeom prst="rect">
            <a:avLst/>
          </a:prstGeom>
          <a:noFill/>
        </p:spPr>
        <p:txBody>
          <a:bodyPr wrap="square">
            <a:spAutoFit/>
          </a:bodyPr>
          <a:lstStyle/>
          <a:p>
            <a:r>
              <a:rPr lang="en-GB" dirty="0">
                <a:hlinkClick r:id="rId4"/>
              </a:rPr>
              <a:t>The Water Safety Code in multiple languages | Royal Life Saving Society UK ( RLSS UK )</a:t>
            </a:r>
            <a:endParaRPr lang="en-GB" dirty="0"/>
          </a:p>
        </p:txBody>
      </p:sp>
      <p:pic>
        <p:nvPicPr>
          <p:cNvPr id="10" name="Picture 9">
            <a:extLst>
              <a:ext uri="{FF2B5EF4-FFF2-40B4-BE49-F238E27FC236}">
                <a16:creationId xmlns:a16="http://schemas.microsoft.com/office/drawing/2014/main" id="{2B024D40-791A-6286-4217-5A267238E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3799725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FFBED-E659-49EC-46EF-5767FD31E2C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8E0AD843-EEC2-0F11-3F53-5292B5E8F444}"/>
              </a:ext>
            </a:extLst>
          </p:cNvPr>
          <p:cNvSpPr/>
          <p:nvPr/>
        </p:nvSpPr>
        <p:spPr>
          <a:xfrm>
            <a:off x="7098384" y="2697607"/>
            <a:ext cx="4675695" cy="1404595"/>
          </a:xfrm>
          <a:prstGeom prst="rect">
            <a:avLst/>
          </a:prstGeom>
          <a:solidFill>
            <a:srgbClr val="BB188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DA1B90F8-5F4D-C338-9918-9FECD81BFAE0}"/>
              </a:ext>
            </a:extLst>
          </p:cNvPr>
          <p:cNvSpPr txBox="1"/>
          <p:nvPr/>
        </p:nvSpPr>
        <p:spPr>
          <a:xfrm>
            <a:off x="952104" y="783960"/>
            <a:ext cx="11001082" cy="830997"/>
          </a:xfrm>
          <a:prstGeom prst="rect">
            <a:avLst/>
          </a:prstGeom>
          <a:noFill/>
        </p:spPr>
        <p:txBody>
          <a:bodyPr wrap="square" rtlCol="0">
            <a:spAutoFit/>
          </a:bodyPr>
          <a:lstStyle/>
          <a:p>
            <a:pPr algn="ctr"/>
            <a:r>
              <a:rPr lang="en-GB" sz="4800" dirty="0"/>
              <a:t>DROWNING PREVENTION WEEK</a:t>
            </a:r>
          </a:p>
        </p:txBody>
      </p:sp>
      <p:sp>
        <p:nvSpPr>
          <p:cNvPr id="9" name="TextBox 8">
            <a:extLst>
              <a:ext uri="{FF2B5EF4-FFF2-40B4-BE49-F238E27FC236}">
                <a16:creationId xmlns:a16="http://schemas.microsoft.com/office/drawing/2014/main" id="{2A272A8D-5487-B235-CD4D-7DD4A33D9BFF}"/>
              </a:ext>
            </a:extLst>
          </p:cNvPr>
          <p:cNvSpPr txBox="1"/>
          <p:nvPr/>
        </p:nvSpPr>
        <p:spPr>
          <a:xfrm>
            <a:off x="188536" y="1729798"/>
            <a:ext cx="12003464" cy="646331"/>
          </a:xfrm>
          <a:prstGeom prst="rect">
            <a:avLst/>
          </a:prstGeom>
          <a:noFill/>
        </p:spPr>
        <p:txBody>
          <a:bodyPr wrap="square">
            <a:spAutoFit/>
          </a:bodyPr>
          <a:lstStyle/>
          <a:p>
            <a:r>
              <a:rPr lang="en-GB" b="0" i="0" dirty="0">
                <a:solidFill>
                  <a:srgbClr val="292B2C"/>
                </a:solidFill>
                <a:effectLst/>
                <a:latin typeface="Arial" panose="020B0604020202020204" pitchFamily="34" charset="0"/>
              </a:rPr>
              <a:t>Drowning Prevention Week is deliberately timed ahead of the school summer holidays when children spend more time outdoors and when vital water safety skills can help keep children safe.</a:t>
            </a:r>
            <a:endParaRPr lang="en-GB" dirty="0"/>
          </a:p>
        </p:txBody>
      </p:sp>
      <p:sp>
        <p:nvSpPr>
          <p:cNvPr id="13" name="TextBox 12">
            <a:extLst>
              <a:ext uri="{FF2B5EF4-FFF2-40B4-BE49-F238E27FC236}">
                <a16:creationId xmlns:a16="http://schemas.microsoft.com/office/drawing/2014/main" id="{76A24493-6AF3-9E5C-76DE-659C0DD68FD7}"/>
              </a:ext>
            </a:extLst>
          </p:cNvPr>
          <p:cNvSpPr txBox="1"/>
          <p:nvPr/>
        </p:nvSpPr>
        <p:spPr>
          <a:xfrm>
            <a:off x="7362333" y="2952379"/>
            <a:ext cx="4301766" cy="923330"/>
          </a:xfrm>
          <a:prstGeom prst="rect">
            <a:avLst/>
          </a:prstGeom>
          <a:noFill/>
        </p:spPr>
        <p:txBody>
          <a:bodyPr wrap="square">
            <a:spAutoFit/>
          </a:bodyPr>
          <a:lstStyle/>
          <a:p>
            <a:pPr algn="l"/>
            <a:r>
              <a:rPr lang="en-GB" b="0" i="0" dirty="0">
                <a:solidFill>
                  <a:srgbClr val="0E2C73"/>
                </a:solidFill>
                <a:effectLst/>
                <a:latin typeface="Astoria"/>
              </a:rPr>
              <a:t>Drowning Prevention Week (DPW) is one of the largest summer water safety campaigns across the UK and Ireland.</a:t>
            </a:r>
          </a:p>
        </p:txBody>
      </p:sp>
      <p:sp>
        <p:nvSpPr>
          <p:cNvPr id="15" name="TextBox 14">
            <a:extLst>
              <a:ext uri="{FF2B5EF4-FFF2-40B4-BE49-F238E27FC236}">
                <a16:creationId xmlns:a16="http://schemas.microsoft.com/office/drawing/2014/main" id="{2CAEAF83-67E8-EE9E-64F7-47FA9BDEA173}"/>
              </a:ext>
            </a:extLst>
          </p:cNvPr>
          <p:cNvSpPr txBox="1"/>
          <p:nvPr/>
        </p:nvSpPr>
        <p:spPr>
          <a:xfrm>
            <a:off x="6290036" y="4360595"/>
            <a:ext cx="6094428" cy="1077218"/>
          </a:xfrm>
          <a:prstGeom prst="rect">
            <a:avLst/>
          </a:prstGeom>
          <a:noFill/>
        </p:spPr>
        <p:txBody>
          <a:bodyPr wrap="square">
            <a:spAutoFit/>
          </a:bodyPr>
          <a:lstStyle/>
          <a:p>
            <a:pPr algn="ctr"/>
            <a:r>
              <a:rPr lang="en-GB" sz="3200" b="0" i="0" dirty="0">
                <a:solidFill>
                  <a:srgbClr val="0E2C73"/>
                </a:solidFill>
                <a:effectLst/>
                <a:latin typeface="Astoria"/>
              </a:rPr>
              <a:t>Save the date for 2026: </a:t>
            </a:r>
          </a:p>
          <a:p>
            <a:pPr algn="ctr"/>
            <a:r>
              <a:rPr lang="en-GB" sz="3200" b="0" i="0" dirty="0">
                <a:solidFill>
                  <a:srgbClr val="0E2C73"/>
                </a:solidFill>
                <a:effectLst/>
                <a:latin typeface="Astoria"/>
              </a:rPr>
              <a:t>13- 20 June.</a:t>
            </a:r>
          </a:p>
        </p:txBody>
      </p:sp>
      <p:sp>
        <p:nvSpPr>
          <p:cNvPr id="17" name="Rectangle 16">
            <a:extLst>
              <a:ext uri="{FF2B5EF4-FFF2-40B4-BE49-F238E27FC236}">
                <a16:creationId xmlns:a16="http://schemas.microsoft.com/office/drawing/2014/main" id="{7ADCCBE7-D0DF-9B37-4AE0-F88123BC6125}"/>
              </a:ext>
            </a:extLst>
          </p:cNvPr>
          <p:cNvSpPr/>
          <p:nvPr/>
        </p:nvSpPr>
        <p:spPr>
          <a:xfrm>
            <a:off x="7106008" y="4241774"/>
            <a:ext cx="4666268" cy="1272619"/>
          </a:xfrm>
          <a:prstGeom prst="rect">
            <a:avLst/>
          </a:prstGeom>
          <a:solidFill>
            <a:srgbClr val="0D9EA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9F2C74E3-6AA5-A8F1-C591-4A318E313E0C}"/>
              </a:ext>
            </a:extLst>
          </p:cNvPr>
          <p:cNvPicPr>
            <a:picLocks noChangeAspect="1"/>
          </p:cNvPicPr>
          <p:nvPr/>
        </p:nvPicPr>
        <p:blipFill>
          <a:blip r:embed="rId2"/>
          <a:stretch>
            <a:fillRect/>
          </a:stretch>
        </p:blipFill>
        <p:spPr>
          <a:xfrm>
            <a:off x="869429" y="2493895"/>
            <a:ext cx="5347710" cy="3055834"/>
          </a:xfrm>
          <a:prstGeom prst="rect">
            <a:avLst/>
          </a:prstGeom>
        </p:spPr>
      </p:pic>
      <p:sp>
        <p:nvSpPr>
          <p:cNvPr id="7" name="TextBox 6">
            <a:extLst>
              <a:ext uri="{FF2B5EF4-FFF2-40B4-BE49-F238E27FC236}">
                <a16:creationId xmlns:a16="http://schemas.microsoft.com/office/drawing/2014/main" id="{440A6F40-018A-F65F-72A1-313A9320AD7C}"/>
              </a:ext>
            </a:extLst>
          </p:cNvPr>
          <p:cNvSpPr txBox="1"/>
          <p:nvPr/>
        </p:nvSpPr>
        <p:spPr>
          <a:xfrm>
            <a:off x="682053" y="5594038"/>
            <a:ext cx="6190936" cy="369332"/>
          </a:xfrm>
          <a:prstGeom prst="rect">
            <a:avLst/>
          </a:prstGeom>
          <a:noFill/>
        </p:spPr>
        <p:txBody>
          <a:bodyPr wrap="square">
            <a:spAutoFit/>
          </a:bodyPr>
          <a:lstStyle/>
          <a:p>
            <a:r>
              <a:rPr lang="en-GB" dirty="0">
                <a:hlinkClick r:id="rId3"/>
              </a:rPr>
              <a:t>Royal Life Saving Society UK's Drowning Prevention Week</a:t>
            </a:r>
            <a:endParaRPr lang="en-GB" dirty="0"/>
          </a:p>
        </p:txBody>
      </p:sp>
      <p:pic>
        <p:nvPicPr>
          <p:cNvPr id="12" name="Picture 11">
            <a:extLst>
              <a:ext uri="{FF2B5EF4-FFF2-40B4-BE49-F238E27FC236}">
                <a16:creationId xmlns:a16="http://schemas.microsoft.com/office/drawing/2014/main" id="{7DA4A474-0130-1AB6-2CA0-DBEA813BE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 y="0"/>
            <a:ext cx="1901952" cy="2377581"/>
          </a:xfrm>
          <a:prstGeom prst="rect">
            <a:avLst/>
          </a:prstGeom>
        </p:spPr>
      </p:pic>
    </p:spTree>
    <p:extLst>
      <p:ext uri="{BB962C8B-B14F-4D97-AF65-F5344CB8AC3E}">
        <p14:creationId xmlns:p14="http://schemas.microsoft.com/office/powerpoint/2010/main" val="3556042741"/>
      </p:ext>
    </p:extLst>
  </p:cSld>
  <p:clrMapOvr>
    <a:masterClrMapping/>
  </p:clrMapOvr>
</p:sld>
</file>

<file path=ppt/theme/theme1.xml><?xml version="1.0" encoding="utf-8"?>
<a:theme xmlns:a="http://schemas.openxmlformats.org/drawingml/2006/main" name="1_Theme_NHS_Blue">
  <a:themeElements>
    <a:clrScheme name="Thames Valley">
      <a:dk1>
        <a:srgbClr val="415563"/>
      </a:dk1>
      <a:lt1>
        <a:srgbClr val="FFFFFF"/>
      </a:lt1>
      <a:dk2>
        <a:srgbClr val="005EB8"/>
      </a:dk2>
      <a:lt2>
        <a:srgbClr val="E8EDEE"/>
      </a:lt2>
      <a:accent1>
        <a:srgbClr val="00A9CE"/>
      </a:accent1>
      <a:accent2>
        <a:srgbClr val="00A399"/>
      </a:accent2>
      <a:accent3>
        <a:srgbClr val="78BE20"/>
      </a:accent3>
      <a:accent4>
        <a:srgbClr val="009638"/>
      </a:accent4>
      <a:accent5>
        <a:srgbClr val="7C2855"/>
      </a:accent5>
      <a:accent6>
        <a:srgbClr val="AE2473"/>
      </a:accent6>
      <a:hlink>
        <a:srgbClr val="8A1538"/>
      </a:hlink>
      <a:folHlink>
        <a:srgbClr val="41556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1A81A291A0E6469339935FD551DAAE" ma:contentTypeVersion="13" ma:contentTypeDescription="Create a new document." ma:contentTypeScope="" ma:versionID="d50048cff86f4d6068a3d706920fa780">
  <xsd:schema xmlns:xsd="http://www.w3.org/2001/XMLSchema" xmlns:xs="http://www.w3.org/2001/XMLSchema" xmlns:p="http://schemas.microsoft.com/office/2006/metadata/properties" xmlns:ns2="f5fafbc1-4dff-46f1-9d6e-69ecbca1506e" xmlns:ns3="294ddeb0-cddc-468e-8201-9fa9385fd099" targetNamespace="http://schemas.microsoft.com/office/2006/metadata/properties" ma:root="true" ma:fieldsID="66be9944833886177c3aea9f23491065" ns2:_="" ns3:_="">
    <xsd:import namespace="f5fafbc1-4dff-46f1-9d6e-69ecbca1506e"/>
    <xsd:import namespace="294ddeb0-cddc-468e-8201-9fa9385fd0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5d8bc67dce345b6ad9da8b7e585e575"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fafbc1-4dff-46f1-9d6e-69ecbca150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a5d8bc67dce345b6ad9da8b7e585e575" ma:index="18" nillable="true" ma:taxonomy="true" ma:internalName="a5d8bc67dce345b6ad9da8b7e585e575" ma:taxonomyFieldName="DSPT_x0020_Ref" ma:displayName="DSPT Ref" ma:default="" ma:fieldId="{a5d8bc67-dce3-45b6-ad9d-a8b7e585e575}" ma:taxonomyMulti="true" ma:sspId="2c8d5fda-b97d-42c6-97e2-f76465e161c0" ma:termSetId="18bf1d8b-6bde-44ed-a425-814465bac87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4ddeb0-cddc-468e-8201-9fa9385fd0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349dc34-5e69-4769-8371-e807e90025c6}" ma:internalName="TaxCatchAll" ma:showField="CatchAllData" ma:web="294ddeb0-cddc-468e-8201-9fa9385fd0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5d8bc67dce345b6ad9da8b7e585e575 xmlns="f5fafbc1-4dff-46f1-9d6e-69ecbca1506e">
      <Terms xmlns="http://schemas.microsoft.com/office/infopath/2007/PartnerControls"/>
    </a5d8bc67dce345b6ad9da8b7e585e575>
    <TaxCatchAll xmlns="294ddeb0-cddc-468e-8201-9fa9385fd099"/>
  </documentManagement>
</p:properties>
</file>

<file path=customXml/itemProps1.xml><?xml version="1.0" encoding="utf-8"?>
<ds:datastoreItem xmlns:ds="http://schemas.openxmlformats.org/officeDocument/2006/customXml" ds:itemID="{5A77685F-93CA-4199-92D8-BB2B47B1CB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fafbc1-4dff-46f1-9d6e-69ecbca1506e"/>
    <ds:schemaRef ds:uri="294ddeb0-cddc-468e-8201-9fa9385fd0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BADC15-E525-4895-8505-40B29581C442}">
  <ds:schemaRefs>
    <ds:schemaRef ds:uri="http://schemas.microsoft.com/sharepoint/v3/contenttype/forms"/>
  </ds:schemaRefs>
</ds:datastoreItem>
</file>

<file path=customXml/itemProps3.xml><?xml version="1.0" encoding="utf-8"?>
<ds:datastoreItem xmlns:ds="http://schemas.openxmlformats.org/officeDocument/2006/customXml" ds:itemID="{F82817D9-B4E0-4C24-B4C8-59C5F81D4636}">
  <ds:schemaRefs>
    <ds:schemaRef ds:uri="http://purl.org/dc/elements/1.1/"/>
    <ds:schemaRef ds:uri="294ddeb0-cddc-468e-8201-9fa9385fd099"/>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f5fafbc1-4dff-46f1-9d6e-69ecbca1506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7959</TotalTime>
  <Words>1071</Words>
  <Application>Microsoft Office PowerPoint</Application>
  <PresentationFormat>Widescreen</PresentationFormat>
  <Paragraphs>127</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Arial</vt:lpstr>
      <vt:lpstr>Astoria</vt:lpstr>
      <vt:lpstr>Calibri</vt:lpstr>
      <vt:lpstr>1_Theme_NHS_Blue</vt:lpstr>
      <vt:lpstr>Water Safety and Drowning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NHS Thames Valley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NHS Thames Valley</dc:creator>
  <cp:keywords>NHS Thames Valley</cp:keywords>
  <dc:description/>
  <cp:lastModifiedBy>Elaine Pritchard</cp:lastModifiedBy>
  <cp:revision>200</cp:revision>
  <cp:lastPrinted>2020-10-22T10:18:35Z</cp:lastPrinted>
  <dcterms:created xsi:type="dcterms:W3CDTF">2018-03-09T11:36:12Z</dcterms:created>
  <dcterms:modified xsi:type="dcterms:W3CDTF">2026-05-08T12:17:28Z</dcterms:modified>
  <cp:category>NHS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0x010100981A81A291A0E6469339935FD551DAAE</vt:lpwstr>
  </property>
</Properties>
</file>