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56" r:id="rId5"/>
    <p:sldId id="284" r:id="rId6"/>
    <p:sldId id="367" r:id="rId7"/>
    <p:sldId id="368" r:id="rId8"/>
    <p:sldId id="385" r:id="rId9"/>
    <p:sldId id="379" r:id="rId10"/>
    <p:sldId id="370" r:id="rId11"/>
    <p:sldId id="396" r:id="rId12"/>
    <p:sldId id="371" r:id="rId13"/>
    <p:sldId id="393" r:id="rId14"/>
    <p:sldId id="394" r:id="rId15"/>
    <p:sldId id="374" r:id="rId16"/>
    <p:sldId id="380" r:id="rId17"/>
    <p:sldId id="381" r:id="rId18"/>
    <p:sldId id="376" r:id="rId19"/>
    <p:sldId id="397" r:id="rId20"/>
    <p:sldId id="398" r:id="rId21"/>
    <p:sldId id="377" r:id="rId22"/>
    <p:sldId id="307" r:id="rId23"/>
    <p:sldId id="259" r:id="rId24"/>
  </p:sldIdLst>
  <p:sldSz cx="12192000" cy="6858000"/>
  <p:notesSz cx="10021888"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E"/>
    <a:srgbClr val="44C8F5"/>
    <a:srgbClr val="282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4"/>
    <p:restoredTop sz="96327"/>
  </p:normalViewPr>
  <p:slideViewPr>
    <p:cSldViewPr snapToGrid="0" snapToObjects="1">
      <p:cViewPr varScale="1">
        <p:scale>
          <a:sx n="120" d="100"/>
          <a:sy n="120" d="100"/>
        </p:scale>
        <p:origin x="192" y="26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8" d="100"/>
          <a:sy n="128" d="100"/>
        </p:scale>
        <p:origin x="236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2E2129-AC60-644F-95C7-C5E063EDB082}"/>
              </a:ext>
            </a:extLst>
          </p:cNvPr>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r>
              <a:rPr lang="en-US" dirty="0"/>
              <a:t>TASP Slides</a:t>
            </a:r>
          </a:p>
        </p:txBody>
      </p:sp>
      <p:sp>
        <p:nvSpPr>
          <p:cNvPr id="3" name="Date Placeholder 2">
            <a:extLst>
              <a:ext uri="{FF2B5EF4-FFF2-40B4-BE49-F238E27FC236}">
                <a16:creationId xmlns:a16="http://schemas.microsoft.com/office/drawing/2014/main" id="{79B36BF8-B9B5-DD43-A5D7-D31D094C1F69}"/>
              </a:ext>
            </a:extLst>
          </p:cNvPr>
          <p:cNvSpPr>
            <a:spLocks noGrp="1"/>
          </p:cNvSpPr>
          <p:nvPr>
            <p:ph type="dt" sz="quarter" idx="1"/>
          </p:nvPr>
        </p:nvSpPr>
        <p:spPr>
          <a:xfrm>
            <a:off x="5676900" y="0"/>
            <a:ext cx="4343400" cy="346075"/>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8A0BEC26-FBA4-564F-9177-CFF1D606F5E6}"/>
              </a:ext>
            </a:extLst>
          </p:cNvPr>
          <p:cNvSpPr>
            <a:spLocks noGrp="1"/>
          </p:cNvSpPr>
          <p:nvPr>
            <p:ph type="ftr" sz="quarter" idx="2"/>
          </p:nvPr>
        </p:nvSpPr>
        <p:spPr>
          <a:xfrm>
            <a:off x="0" y="6543675"/>
            <a:ext cx="4343400" cy="346075"/>
          </a:xfrm>
          <a:prstGeom prst="rect">
            <a:avLst/>
          </a:prstGeom>
        </p:spPr>
        <p:txBody>
          <a:bodyPr vert="horz" lIns="91440" tIns="45720" rIns="91440" bIns="45720" rtlCol="0" anchor="b"/>
          <a:lstStyle>
            <a:lvl1pPr algn="l">
              <a:defRPr sz="1200"/>
            </a:lvl1pPr>
          </a:lstStyle>
          <a:p>
            <a:r>
              <a:rPr lang="en-US" dirty="0"/>
              <a:t>                          www.theAsp.org.uk</a:t>
            </a:r>
          </a:p>
        </p:txBody>
      </p:sp>
      <p:sp>
        <p:nvSpPr>
          <p:cNvPr id="5" name="Slide Number Placeholder 4">
            <a:extLst>
              <a:ext uri="{FF2B5EF4-FFF2-40B4-BE49-F238E27FC236}">
                <a16:creationId xmlns:a16="http://schemas.microsoft.com/office/drawing/2014/main" id="{AB696B86-6784-D248-A832-7E8D098A96FE}"/>
              </a:ext>
            </a:extLst>
          </p:cNvPr>
          <p:cNvSpPr>
            <a:spLocks noGrp="1"/>
          </p:cNvSpPr>
          <p:nvPr>
            <p:ph type="sldNum" sz="quarter" idx="3"/>
          </p:nvPr>
        </p:nvSpPr>
        <p:spPr>
          <a:xfrm>
            <a:off x="5676900" y="6543675"/>
            <a:ext cx="4343400" cy="346075"/>
          </a:xfrm>
          <a:prstGeom prst="rect">
            <a:avLst/>
          </a:prstGeom>
        </p:spPr>
        <p:txBody>
          <a:bodyPr vert="horz" lIns="91440" tIns="45720" rIns="91440" bIns="45720" rtlCol="0" anchor="b"/>
          <a:lstStyle>
            <a:lvl1pPr algn="r">
              <a:defRPr sz="1200"/>
            </a:lvl1pPr>
          </a:lstStyle>
          <a:p>
            <a:fld id="{5B87465E-0297-604D-B982-573CF928B089}" type="slidenum">
              <a:rPr lang="en-US" smtClean="0"/>
              <a:t>‹#›</a:t>
            </a:fld>
            <a:endParaRPr lang="en-US"/>
          </a:p>
        </p:txBody>
      </p:sp>
      <p:pic>
        <p:nvPicPr>
          <p:cNvPr id="7" name="Picture 6">
            <a:extLst>
              <a:ext uri="{FF2B5EF4-FFF2-40B4-BE49-F238E27FC236}">
                <a16:creationId xmlns:a16="http://schemas.microsoft.com/office/drawing/2014/main" id="{BF7ED2E1-09BE-1F4C-82E7-F31D221E4369}"/>
              </a:ext>
            </a:extLst>
          </p:cNvPr>
          <p:cNvPicPr>
            <a:picLocks noChangeAspect="1"/>
          </p:cNvPicPr>
          <p:nvPr/>
        </p:nvPicPr>
        <p:blipFill>
          <a:blip r:embed="rId2"/>
          <a:stretch>
            <a:fillRect/>
          </a:stretch>
        </p:blipFill>
        <p:spPr>
          <a:xfrm>
            <a:off x="0" y="6418134"/>
            <a:ext cx="834887" cy="471616"/>
          </a:xfrm>
          <a:prstGeom prst="rect">
            <a:avLst/>
          </a:prstGeom>
        </p:spPr>
      </p:pic>
    </p:spTree>
    <p:extLst>
      <p:ext uri="{BB962C8B-B14F-4D97-AF65-F5344CB8AC3E}">
        <p14:creationId xmlns:p14="http://schemas.microsoft.com/office/powerpoint/2010/main" val="319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5684"/>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5676750" y="0"/>
            <a:ext cx="4342818" cy="345684"/>
          </a:xfrm>
          <a:prstGeom prst="rect">
            <a:avLst/>
          </a:prstGeom>
        </p:spPr>
        <p:txBody>
          <a:bodyPr vert="horz" lIns="96634" tIns="48317" rIns="96634" bIns="48317" rtlCol="0"/>
          <a:lstStyle>
            <a:lvl1pPr algn="r">
              <a:defRPr sz="1300"/>
            </a:lvl1pPr>
          </a:lstStyle>
          <a:p>
            <a:fld id="{2307EFF5-DCC6-4158-9681-23F576B9C482}" type="datetimeFigureOut">
              <a:rPr lang="en-GB" smtClean="0"/>
              <a:t>27/09/2021</a:t>
            </a:fld>
            <a:endParaRPr lang="en-GB"/>
          </a:p>
        </p:txBody>
      </p:sp>
      <p:sp>
        <p:nvSpPr>
          <p:cNvPr id="4" name="Slide Image Placeholder 3"/>
          <p:cNvSpPr>
            <a:spLocks noGrp="1" noRot="1" noChangeAspect="1"/>
          </p:cNvSpPr>
          <p:nvPr>
            <p:ph type="sldImg" idx="2"/>
          </p:nvPr>
        </p:nvSpPr>
        <p:spPr>
          <a:xfrm>
            <a:off x="2943225" y="860425"/>
            <a:ext cx="4135438" cy="2325688"/>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1002189" y="3315692"/>
            <a:ext cx="8017510" cy="2712839"/>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4067"/>
            <a:ext cx="4342818" cy="345683"/>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5676750" y="6544067"/>
            <a:ext cx="4342818" cy="345683"/>
          </a:xfrm>
          <a:prstGeom prst="rect">
            <a:avLst/>
          </a:prstGeom>
        </p:spPr>
        <p:txBody>
          <a:bodyPr vert="horz" lIns="96634" tIns="48317" rIns="96634" bIns="48317" rtlCol="0" anchor="b"/>
          <a:lstStyle>
            <a:lvl1pPr algn="r">
              <a:defRPr sz="1300"/>
            </a:lvl1pPr>
          </a:lstStyle>
          <a:p>
            <a:fld id="{1D3C1242-641C-4B58-AA84-C97432C40B30}" type="slidenum">
              <a:rPr lang="en-GB" smtClean="0"/>
              <a:t>‹#›</a:t>
            </a:fld>
            <a:endParaRPr lang="en-GB"/>
          </a:p>
        </p:txBody>
      </p:sp>
    </p:spTree>
    <p:extLst>
      <p:ext uri="{BB962C8B-B14F-4D97-AF65-F5344CB8AC3E}">
        <p14:creationId xmlns:p14="http://schemas.microsoft.com/office/powerpoint/2010/main" val="161738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7D45A-34BD-44AB-825C-6958B8C04CAE}" type="slidenum">
              <a:rPr lang="en-GB" smtClean="0"/>
              <a:t>5</a:t>
            </a:fld>
            <a:endParaRPr lang="en-GB" dirty="0"/>
          </a:p>
        </p:txBody>
      </p:sp>
    </p:spTree>
    <p:extLst>
      <p:ext uri="{BB962C8B-B14F-4D97-AF65-F5344CB8AC3E}">
        <p14:creationId xmlns:p14="http://schemas.microsoft.com/office/powerpoint/2010/main" val="57150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7D45A-34BD-44AB-825C-6958B8C04CAE}" type="slidenum">
              <a:rPr lang="en-GB" smtClean="0"/>
              <a:t>19</a:t>
            </a:fld>
            <a:endParaRPr lang="en-GB" dirty="0"/>
          </a:p>
        </p:txBody>
      </p:sp>
    </p:spTree>
    <p:extLst>
      <p:ext uri="{BB962C8B-B14F-4D97-AF65-F5344CB8AC3E}">
        <p14:creationId xmlns:p14="http://schemas.microsoft.com/office/powerpoint/2010/main" val="173615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2604-39CE-1741-948B-D726DE26E5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94FE31F1-3E92-0645-80D8-1A08CBD7813C}"/>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6811B1A9-30AC-B649-AFD6-BB9A263F070B}"/>
              </a:ext>
            </a:extLst>
          </p:cNvPr>
          <p:cNvSpPr>
            <a:spLocks noGrp="1"/>
          </p:cNvSpPr>
          <p:nvPr>
            <p:ph type="dt" sz="half" idx="10"/>
          </p:nvPr>
        </p:nvSpPr>
        <p:spPr>
          <a:xfrm>
            <a:off x="15240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175219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C77A-1B7D-624D-8182-E57E371465F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FD5498-CFA3-434D-9CA3-AAFEF0D6FA51}"/>
              </a:ext>
            </a:extLst>
          </p:cNvPr>
          <p:cNvSpPr>
            <a:spLocks noGrp="1"/>
          </p:cNvSpPr>
          <p:nvPr>
            <p:ph type="body" orient="vert" idx="1"/>
          </p:nvPr>
        </p:nvSpPr>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2710589-FF28-B04B-8E22-D6C7C8B68A49}"/>
              </a:ext>
            </a:extLst>
          </p:cNvPr>
          <p:cNvSpPr>
            <a:spLocks noGrp="1"/>
          </p:cNvSpPr>
          <p:nvPr>
            <p:ph type="dt" sz="half" idx="10"/>
          </p:nvPr>
        </p:nvSpPr>
        <p:spPr>
          <a:xfrm>
            <a:off x="0" y="649095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172711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AB51-7467-7745-A938-D3D5EFBF07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36D59C-59D8-D546-8847-CA373020BFF5}"/>
              </a:ext>
            </a:extLst>
          </p:cNvPr>
          <p:cNvSpPr>
            <a:spLocks noGrp="1"/>
          </p:cNvSpPr>
          <p:nvPr>
            <p:ph type="body" orient="vert" idx="1"/>
          </p:nvPr>
        </p:nvSpPr>
        <p:spPr>
          <a:xfrm>
            <a:off x="838200" y="365125"/>
            <a:ext cx="7734300" cy="5811838"/>
          </a:xfrm>
        </p:spPr>
        <p:txBody>
          <a:bodyPr vert="eaVert"/>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C12BEFDC-DE41-854F-8974-E90C11EE59BC}"/>
              </a:ext>
            </a:extLst>
          </p:cNvPr>
          <p:cNvSpPr>
            <a:spLocks noGrp="1"/>
          </p:cNvSpPr>
          <p:nvPr>
            <p:ph type="dt" sz="half" idx="10"/>
          </p:nvPr>
        </p:nvSpPr>
        <p:spPr>
          <a:xfrm>
            <a:off x="0" y="6469690"/>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272483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9A81-115E-3E43-A3E0-B99FAB6799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8A9CFE-A11A-3B4E-83E1-FAF595042E17}"/>
              </a:ext>
            </a:extLst>
          </p:cNvPr>
          <p:cNvSpPr>
            <a:spLocks noGrp="1"/>
          </p:cNvSpPr>
          <p:nvPr>
            <p:ph idx="1"/>
          </p:nvPr>
        </p:nvSpPr>
        <p:spPr/>
        <p:txBody>
          <a:bodyPr/>
          <a:lstStyle>
            <a:lvl1pPr>
              <a:defRPr b="0" i="0">
                <a:solidFill>
                  <a:srgbClr val="282425"/>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solidFill>
                  <a:srgbClr val="282425"/>
                </a:solidFill>
                <a:latin typeface="Arial" panose="020B0604020202020204" pitchFamily="34" charset="0"/>
                <a:cs typeface="Arial" panose="020B0604020202020204" pitchFamily="34" charset="0"/>
              </a:defRPr>
            </a:lvl3pPr>
            <a:lvl4pPr>
              <a:defRPr b="0" i="0">
                <a:solidFill>
                  <a:srgbClr val="282425"/>
                </a:solidFill>
                <a:latin typeface="Arial" panose="020B0604020202020204" pitchFamily="34" charset="0"/>
                <a:cs typeface="Arial" panose="020B0604020202020204" pitchFamily="34" charset="0"/>
              </a:defRPr>
            </a:lvl4pPr>
            <a:lvl5pPr>
              <a:defRPr b="0" i="0">
                <a:solidFill>
                  <a:srgbClr val="282425"/>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2A928491-F63F-EF42-A939-8106A7EEE7FE}"/>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17009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F0E8-CD67-E744-9FE1-8AA28E3B30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0EE2D00F-2192-C54A-9D75-4B91E0094E49}"/>
              </a:ext>
            </a:extLst>
          </p:cNvPr>
          <p:cNvSpPr>
            <a:spLocks noGrp="1"/>
          </p:cNvSpPr>
          <p:nvPr>
            <p:ph type="body" idx="1"/>
          </p:nvPr>
        </p:nvSpPr>
        <p:spPr>
          <a:xfrm>
            <a:off x="831850" y="4589463"/>
            <a:ext cx="10515600" cy="1500187"/>
          </a:xfrm>
        </p:spPr>
        <p:txBody>
          <a:bodyPr/>
          <a:lstStyle>
            <a:lvl1pPr marL="0" indent="0">
              <a:buNone/>
              <a:defRPr sz="2400" b="0" i="0">
                <a:solidFill>
                  <a:srgbClr val="28242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FB8B02-B014-C940-8414-8F8BBBD0E403}"/>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208640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FBF7-ED22-4546-8267-93F689D545DE}"/>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055822ED-B463-CE49-838E-8FC8998CD56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A4728BDD-3DA9-3049-AC8B-E3249962CE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E63D834-90AB-B04B-A618-0A4BC2CB42E0}"/>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257598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2F4B-AFB2-BD45-9387-3CBFAB0BFB56}"/>
              </a:ext>
            </a:extLst>
          </p:cNvPr>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E1EB73F8-A9FC-DD4D-B2DE-6870F1C5064C}"/>
              </a:ext>
            </a:extLst>
          </p:cNvPr>
          <p:cNvSpPr>
            <a:spLocks noGrp="1"/>
          </p:cNvSpPr>
          <p:nvPr>
            <p:ph type="body" idx="1"/>
          </p:nvPr>
        </p:nvSpPr>
        <p:spPr>
          <a:xfrm>
            <a:off x="839788" y="1681163"/>
            <a:ext cx="515778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827A8C-149C-8A4C-BAFB-FF9902BB7370}"/>
              </a:ext>
            </a:extLst>
          </p:cNvPr>
          <p:cNvSpPr>
            <a:spLocks noGrp="1"/>
          </p:cNvSpPr>
          <p:nvPr>
            <p:ph sz="half" idx="2"/>
          </p:nvPr>
        </p:nvSpPr>
        <p:spPr>
          <a:xfrm>
            <a:off x="839788" y="2505075"/>
            <a:ext cx="5157787" cy="3684588"/>
          </a:xfrm>
        </p:spPr>
        <p:txBody>
          <a:bodyPr/>
          <a:lstStyle>
            <a:lvl1pPr>
              <a:defRPr sz="28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1200631B-B0C9-B14C-B6BB-B1BE703928CF}"/>
              </a:ext>
            </a:extLst>
          </p:cNvPr>
          <p:cNvSpPr>
            <a:spLocks noGrp="1"/>
          </p:cNvSpPr>
          <p:nvPr>
            <p:ph type="body" sz="quarter" idx="3"/>
          </p:nvPr>
        </p:nvSpPr>
        <p:spPr>
          <a:xfrm>
            <a:off x="6172200" y="1681163"/>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3B05BF-432A-B54F-9DC3-370A9ED57D5F}"/>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a:extLst>
              <a:ext uri="{FF2B5EF4-FFF2-40B4-BE49-F238E27FC236}">
                <a16:creationId xmlns:a16="http://schemas.microsoft.com/office/drawing/2014/main" id="{DF8FA5F5-ED8C-6043-BD3F-61387817AF79}"/>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30633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F84F-F90D-5646-A351-471FF89C3552}"/>
              </a:ext>
            </a:extLst>
          </p:cNvPr>
          <p:cNvSpPr>
            <a:spLocks noGrp="1"/>
          </p:cNvSpPr>
          <p:nvPr>
            <p:ph type="title"/>
          </p:nvPr>
        </p:nvSpPr>
        <p:spPr/>
        <p:txBody>
          <a:bodyPr/>
          <a:lstStyle>
            <a:lvl1pPr>
              <a:defRPr>
                <a:solidFill>
                  <a:srgbClr val="00ACEE"/>
                </a:solidFill>
              </a:defRPr>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958BB02F-4272-AE4A-9550-63DE4ABCF980}"/>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98013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A89FC2-CFFE-544E-A3F7-D1AD039E7A02}"/>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107950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6498-D45B-7B45-8F9B-5957A61BB8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8CAAA25-C84C-614A-8D0F-7386198D626F}"/>
              </a:ext>
            </a:extLst>
          </p:cNvPr>
          <p:cNvSpPr>
            <a:spLocks noGrp="1"/>
          </p:cNvSpPr>
          <p:nvPr>
            <p:ph idx="1"/>
          </p:nvPr>
        </p:nvSpPr>
        <p:spPr>
          <a:xfrm>
            <a:off x="5183188" y="987425"/>
            <a:ext cx="6172200" cy="4873625"/>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a:extLst>
              <a:ext uri="{FF2B5EF4-FFF2-40B4-BE49-F238E27FC236}">
                <a16:creationId xmlns:a16="http://schemas.microsoft.com/office/drawing/2014/main" id="{11D365D1-F132-D947-A456-9FA28500FB04}"/>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9041F0-63D8-A84D-8F2A-2E4322B92C9B}"/>
              </a:ext>
            </a:extLst>
          </p:cNvPr>
          <p:cNvSpPr>
            <a:spLocks noGrp="1"/>
          </p:cNvSpPr>
          <p:nvPr>
            <p:ph type="dt" sz="half" idx="10"/>
          </p:nvPr>
        </p:nvSpPr>
        <p:spPr>
          <a:xfrm>
            <a:off x="0" y="6480323"/>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34649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D366-B346-8643-8360-5B1F507FCB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E555E-76D7-7540-BE4C-E069BD4C9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0851F8C8-05AE-A04D-BC21-6F05212AF1A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D71F34-B714-7C4B-978D-9D02F5622FFC}"/>
              </a:ext>
            </a:extLst>
          </p:cNvPr>
          <p:cNvSpPr>
            <a:spLocks noGrp="1"/>
          </p:cNvSpPr>
          <p:nvPr>
            <p:ph type="dt" sz="half" idx="10"/>
          </p:nvPr>
        </p:nvSpPr>
        <p:spPr>
          <a:xfrm>
            <a:off x="0" y="6492875"/>
            <a:ext cx="2743200" cy="365125"/>
          </a:xfrm>
          <a:prstGeom prst="rect">
            <a:avLst/>
          </a:prstGeom>
        </p:spPr>
        <p:txBody>
          <a:bodyPr/>
          <a:lstStyle/>
          <a:p>
            <a:fld id="{AD1C6BE6-86FC-0647-AAD2-871B86384CD0}" type="slidenum">
              <a:rPr lang="en-US" smtClean="0"/>
              <a:pPr/>
              <a:t>‹#›</a:t>
            </a:fld>
            <a:endParaRPr lang="en-US" dirty="0"/>
          </a:p>
        </p:txBody>
      </p:sp>
    </p:spTree>
    <p:extLst>
      <p:ext uri="{BB962C8B-B14F-4D97-AF65-F5344CB8AC3E}">
        <p14:creationId xmlns:p14="http://schemas.microsoft.com/office/powerpoint/2010/main" val="183152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5454F-04F2-7149-B4AC-0975FB87A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0B2D5BE-4D5F-5745-9779-B21C9652F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0414C8FB-CF2F-9545-958A-CE8812B1F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C6BE6-86FC-0647-AAD2-871B86384CD0}" type="slidenum">
              <a:rPr lang="en-US" smtClean="0"/>
              <a:pPr/>
              <a:t>‹#›</a:t>
            </a:fld>
            <a:endParaRPr lang="en-US" dirty="0"/>
          </a:p>
        </p:txBody>
      </p:sp>
      <p:pic>
        <p:nvPicPr>
          <p:cNvPr id="8" name="Picture 7" descr="A close up of a logo&#10;&#10;Description automatically generated">
            <a:extLst>
              <a:ext uri="{FF2B5EF4-FFF2-40B4-BE49-F238E27FC236}">
                <a16:creationId xmlns:a16="http://schemas.microsoft.com/office/drawing/2014/main" id="{1B7A4A3A-656E-604E-AC59-1593F9833B7F}"/>
              </a:ext>
            </a:extLst>
          </p:cNvPr>
          <p:cNvPicPr>
            <a:picLocks noChangeAspect="1"/>
          </p:cNvPicPr>
          <p:nvPr userDrawn="1"/>
        </p:nvPicPr>
        <p:blipFill>
          <a:blip r:embed="rId13"/>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65FC167B-3015-D943-B80B-C353B6605B2E}"/>
              </a:ext>
            </a:extLst>
          </p:cNvPr>
          <p:cNvPicPr>
            <a:picLocks noChangeAspect="1"/>
          </p:cNvPicPr>
          <p:nvPr userDrawn="1"/>
        </p:nvPicPr>
        <p:blipFill>
          <a:blip r:embed="rId14"/>
          <a:stretch>
            <a:fillRect/>
          </a:stretch>
        </p:blipFill>
        <p:spPr>
          <a:xfrm>
            <a:off x="224436" y="5615496"/>
            <a:ext cx="1440180" cy="480060"/>
          </a:xfrm>
          <a:prstGeom prst="rect">
            <a:avLst/>
          </a:prstGeom>
        </p:spPr>
      </p:pic>
      <p:sp>
        <p:nvSpPr>
          <p:cNvPr id="5" name="TextBox 4">
            <a:extLst>
              <a:ext uri="{FF2B5EF4-FFF2-40B4-BE49-F238E27FC236}">
                <a16:creationId xmlns:a16="http://schemas.microsoft.com/office/drawing/2014/main" id="{B7E6A8BF-A1D4-AC40-9F9F-7062852BFA11}"/>
              </a:ext>
            </a:extLst>
          </p:cNvPr>
          <p:cNvSpPr txBox="1"/>
          <p:nvPr userDrawn="1"/>
        </p:nvSpPr>
        <p:spPr>
          <a:xfrm>
            <a:off x="224436" y="6236920"/>
            <a:ext cx="6804837" cy="276999"/>
          </a:xfrm>
          <a:prstGeom prst="rect">
            <a:avLst/>
          </a:prstGeom>
          <a:noFill/>
        </p:spPr>
        <p:txBody>
          <a:bodyPr wrap="square" rtlCol="0">
            <a:spAutoFit/>
          </a:bodyPr>
          <a:lstStyle/>
          <a:p>
            <a:r>
              <a:rPr lang="en-US" sz="1200" b="1" dirty="0"/>
              <a:t>TASP Webinars are run by TASP and supported by Realise (Europe) Ltd</a:t>
            </a:r>
          </a:p>
        </p:txBody>
      </p:sp>
    </p:spTree>
    <p:extLst>
      <p:ext uri="{BB962C8B-B14F-4D97-AF65-F5344CB8AC3E}">
        <p14:creationId xmlns:p14="http://schemas.microsoft.com/office/powerpoint/2010/main" val="120586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A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ACEE"/>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eepurl.com/g6z_T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asp.org.uk/" TargetMode="External"/><Relationship Id="rId2" Type="http://schemas.openxmlformats.org/officeDocument/2006/relationships/hyperlink" Target="mailto:alison@theasp.org.uk" TargetMode="External"/><Relationship Id="rId1" Type="http://schemas.openxmlformats.org/officeDocument/2006/relationships/slideLayout" Target="../slideLayouts/slideLayout1.xml"/><Relationship Id="rId5" Type="http://schemas.openxmlformats.org/officeDocument/2006/relationships/hyperlink" Target="mailto:stevebather@realisegroup.com" TargetMode="External"/><Relationship Id="rId4" Type="http://schemas.openxmlformats.org/officeDocument/2006/relationships/hyperlink" Target="http://www.realisegrou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0E20-DFE1-1842-BD12-3A857C68ED03}"/>
              </a:ext>
            </a:extLst>
          </p:cNvPr>
          <p:cNvSpPr>
            <a:spLocks noGrp="1"/>
          </p:cNvSpPr>
          <p:nvPr>
            <p:ph type="ctrTitle"/>
          </p:nvPr>
        </p:nvSpPr>
        <p:spPr/>
        <p:txBody>
          <a:bodyPr>
            <a:normAutofit fontScale="90000"/>
          </a:bodyPr>
          <a:lstStyle/>
          <a:p>
            <a:r>
              <a:rPr lang="en-US" dirty="0"/>
              <a:t>Safeguarding Children under 1 from non-accidental injury</a:t>
            </a:r>
          </a:p>
        </p:txBody>
      </p:sp>
      <p:sp>
        <p:nvSpPr>
          <p:cNvPr id="3" name="Subtitle 2">
            <a:extLst>
              <a:ext uri="{FF2B5EF4-FFF2-40B4-BE49-F238E27FC236}">
                <a16:creationId xmlns:a16="http://schemas.microsoft.com/office/drawing/2014/main" id="{2955FCF2-969A-5B45-B753-372B80B9C776}"/>
              </a:ext>
            </a:extLst>
          </p:cNvPr>
          <p:cNvSpPr>
            <a:spLocks noGrp="1"/>
          </p:cNvSpPr>
          <p:nvPr>
            <p:ph type="subTitle" idx="1"/>
          </p:nvPr>
        </p:nvSpPr>
        <p:spPr/>
        <p:txBody>
          <a:bodyPr/>
          <a:lstStyle/>
          <a:p>
            <a:r>
              <a:rPr lang="en-US" dirty="0"/>
              <a:t>Mark Gurrey – Child Safeguarding Practice Review Panel</a:t>
            </a:r>
          </a:p>
        </p:txBody>
      </p:sp>
      <p:pic>
        <p:nvPicPr>
          <p:cNvPr id="4" name="Picture 3" title="The Child Safeguarding Practice Review Panel">
            <a:extLst>
              <a:ext uri="{FF2B5EF4-FFF2-40B4-BE49-F238E27FC236}">
                <a16:creationId xmlns:a16="http://schemas.microsoft.com/office/drawing/2014/main" id="{D633E19E-2679-6B4B-8B8B-4DA10DE086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3533" y="424431"/>
            <a:ext cx="1646742" cy="791585"/>
          </a:xfrm>
          <a:prstGeom prst="rect">
            <a:avLst/>
          </a:prstGeom>
        </p:spPr>
      </p:pic>
    </p:spTree>
    <p:extLst>
      <p:ext uri="{BB962C8B-B14F-4D97-AF65-F5344CB8AC3E}">
        <p14:creationId xmlns:p14="http://schemas.microsoft.com/office/powerpoint/2010/main" val="96330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574158" y="960531"/>
            <a:ext cx="10930269" cy="4493972"/>
          </a:xfrm>
        </p:spPr>
        <p:txBody>
          <a:bodyPr>
            <a:normAutofit/>
          </a:bodyPr>
          <a:lstStyle/>
          <a:p>
            <a:pPr marL="0" indent="0">
              <a:buNone/>
            </a:pPr>
            <a:r>
              <a:rPr lang="en-GB" sz="3200" b="1" dirty="0">
                <a:solidFill>
                  <a:schemeClr val="accent5">
                    <a:lumMod val="75000"/>
                  </a:schemeClr>
                </a:solidFill>
              </a:rPr>
              <a:t>Strategy and Practice </a:t>
            </a:r>
          </a:p>
          <a:p>
            <a:pPr marL="342900" indent="-342900"/>
            <a:r>
              <a:rPr lang="en-GB" sz="2400" dirty="0"/>
              <a:t>The role of and need to involve fathers remains unstated – Better Births describes need to focus on needs of ‘women, babies and their </a:t>
            </a:r>
            <a:r>
              <a:rPr lang="en-GB" sz="2400" i="1" dirty="0"/>
              <a:t>families</a:t>
            </a:r>
            <a:r>
              <a:rPr lang="en-GB" sz="2400" dirty="0"/>
              <a:t>’ </a:t>
            </a:r>
          </a:p>
          <a:p>
            <a:pPr marL="342900" indent="-342900"/>
            <a:r>
              <a:rPr lang="en-GB" sz="2400" dirty="0"/>
              <a:t>If men are not </a:t>
            </a:r>
            <a:r>
              <a:rPr lang="en-GB" sz="2400" i="1" dirty="0"/>
              <a:t>specified</a:t>
            </a:r>
            <a:r>
              <a:rPr lang="en-GB" sz="2400" dirty="0"/>
              <a:t> in key policy documents, we cannot be confident they will be included </a:t>
            </a:r>
          </a:p>
          <a:p>
            <a:pPr marL="342900" indent="-342900"/>
            <a:r>
              <a:rPr lang="en-GB" sz="2400" dirty="0"/>
              <a:t>Commissioning of HV from NHS to LA not an issue </a:t>
            </a:r>
          </a:p>
          <a:p>
            <a:pPr marL="342900" indent="-342900"/>
            <a:r>
              <a:rPr lang="en-GB" sz="2400" dirty="0"/>
              <a:t>In 2015, research found that ‘...there is little evidence that the importance of engaging fathers is reflected in health visitor training or that primary care services are wholly embracing father-inclusive practice’ </a:t>
            </a:r>
          </a:p>
          <a:p>
            <a:pPr marL="342900" indent="-342900"/>
            <a:r>
              <a:rPr lang="en-GB" sz="2400" dirty="0"/>
              <a:t>“The man is not on my caseload’  - a health visitor in our review </a:t>
            </a:r>
          </a:p>
          <a:p>
            <a:pPr marL="342900" indent="-342900"/>
            <a:endParaRPr lang="en-GB" sz="2600" dirty="0"/>
          </a:p>
          <a:p>
            <a:pPr marL="342900" indent="-342900"/>
            <a:endParaRPr lang="en-GB" sz="2600" dirty="0"/>
          </a:p>
        </p:txBody>
      </p:sp>
      <p:sp>
        <p:nvSpPr>
          <p:cNvPr id="7" name="Title 4">
            <a:extLst>
              <a:ext uri="{FF2B5EF4-FFF2-40B4-BE49-F238E27FC236}">
                <a16:creationId xmlns:a16="http://schemas.microsoft.com/office/drawing/2014/main" id="{4014CCC3-A7CB-A946-90F8-B00138879815}"/>
              </a:ext>
            </a:extLst>
          </p:cNvPr>
          <p:cNvSpPr>
            <a:spLocks noGrp="1"/>
          </p:cNvSpPr>
          <p:nvPr>
            <p:ph type="title"/>
          </p:nvPr>
        </p:nvSpPr>
        <p:spPr>
          <a:xfrm>
            <a:off x="574158" y="145699"/>
            <a:ext cx="10515600" cy="960087"/>
          </a:xfrm>
        </p:spPr>
        <p:txBody>
          <a:bodyPr/>
          <a:lstStyle/>
          <a:p>
            <a:r>
              <a:rPr lang="en-US" dirty="0"/>
              <a:t>Key Findings – Universal Provision</a:t>
            </a:r>
          </a:p>
        </p:txBody>
      </p:sp>
    </p:spTree>
    <p:extLst>
      <p:ext uri="{BB962C8B-B14F-4D97-AF65-F5344CB8AC3E}">
        <p14:creationId xmlns:p14="http://schemas.microsoft.com/office/powerpoint/2010/main" val="351119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311888" y="988828"/>
            <a:ext cx="11142922" cy="4369981"/>
          </a:xfrm>
        </p:spPr>
        <p:txBody>
          <a:bodyPr>
            <a:normAutofit/>
          </a:bodyPr>
          <a:lstStyle/>
          <a:p>
            <a:pPr marL="342900" indent="-342900"/>
            <a:r>
              <a:rPr lang="en-GB" sz="2400" dirty="0"/>
              <a:t>Information sharing between different parts of the health service is a problem – e.g. risks factor known by GPs not shared with Midwives or HVs – as well as across the wider system </a:t>
            </a:r>
          </a:p>
          <a:p>
            <a:pPr marL="342900" indent="-342900"/>
            <a:r>
              <a:rPr lang="en-GB" sz="2400" dirty="0"/>
              <a:t>A lack of patient record integration across parts of the health service exacerbate the knowledge gaps</a:t>
            </a:r>
          </a:p>
          <a:p>
            <a:pPr marL="342900" indent="-342900"/>
            <a:r>
              <a:rPr lang="en-GB" sz="2400" dirty="0"/>
              <a:t>Some of the risk issues may only be known by GPs who need consent to share information </a:t>
            </a:r>
          </a:p>
          <a:p>
            <a:pPr marL="342900" indent="-342900"/>
            <a:r>
              <a:rPr lang="en-GB" sz="2400" dirty="0"/>
              <a:t>Impact of GDPR other than under S47 a problem? Or leadership and culture?</a:t>
            </a:r>
          </a:p>
          <a:p>
            <a:pPr marL="342900" indent="-342900"/>
            <a:r>
              <a:rPr lang="en-GB" sz="2400" dirty="0"/>
              <a:t>Evidence of inconsistency in multi-agency front door responses  and what is/is not shared</a:t>
            </a:r>
          </a:p>
          <a:p>
            <a:pPr marL="342900" indent="-342900"/>
            <a:r>
              <a:rPr lang="en-GB" sz="2400" dirty="0"/>
              <a:t>Evidence of information not being sought and whole pictures not being seen</a:t>
            </a:r>
          </a:p>
          <a:p>
            <a:pPr marL="342900" indent="-342900"/>
            <a:endParaRPr lang="en-GB" sz="2600" dirty="0"/>
          </a:p>
        </p:txBody>
      </p:sp>
      <p:sp>
        <p:nvSpPr>
          <p:cNvPr id="5" name="Title 4">
            <a:extLst>
              <a:ext uri="{FF2B5EF4-FFF2-40B4-BE49-F238E27FC236}">
                <a16:creationId xmlns:a16="http://schemas.microsoft.com/office/drawing/2014/main" id="{33B88226-FFA0-2947-BBD2-3BFAB30B5503}"/>
              </a:ext>
            </a:extLst>
          </p:cNvPr>
          <p:cNvSpPr>
            <a:spLocks noGrp="1"/>
          </p:cNvSpPr>
          <p:nvPr>
            <p:ph type="title"/>
          </p:nvPr>
        </p:nvSpPr>
        <p:spPr>
          <a:xfrm>
            <a:off x="311888" y="156333"/>
            <a:ext cx="11568223" cy="832495"/>
          </a:xfrm>
        </p:spPr>
        <p:txBody>
          <a:bodyPr>
            <a:normAutofit/>
          </a:bodyPr>
          <a:lstStyle/>
          <a:p>
            <a:r>
              <a:rPr lang="en-US" dirty="0"/>
              <a:t>Key Findings - </a:t>
            </a:r>
            <a:r>
              <a:rPr lang="en-US" sz="3100" dirty="0">
                <a:solidFill>
                  <a:schemeClr val="accent5">
                    <a:lumMod val="75000"/>
                  </a:schemeClr>
                </a:solidFill>
              </a:rPr>
              <a:t>Information Sharing &amp; Information Seeking</a:t>
            </a:r>
            <a:endParaRPr lang="en-US" dirty="0"/>
          </a:p>
        </p:txBody>
      </p:sp>
    </p:spTree>
    <p:extLst>
      <p:ext uri="{BB962C8B-B14F-4D97-AF65-F5344CB8AC3E}">
        <p14:creationId xmlns:p14="http://schemas.microsoft.com/office/powerpoint/2010/main" val="88730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529857" y="1250035"/>
            <a:ext cx="11176590" cy="4225732"/>
          </a:xfrm>
        </p:spPr>
        <p:txBody>
          <a:bodyPr>
            <a:normAutofit lnSpcReduction="10000"/>
          </a:bodyPr>
          <a:lstStyle/>
          <a:p>
            <a:r>
              <a:rPr lang="en-GB" sz="2400" dirty="0"/>
              <a:t>“Every time I spoke to my social worker, I felt like screaming – I am not invisible, I am right here willing and able to care for my son”</a:t>
            </a:r>
          </a:p>
          <a:p>
            <a:pPr marL="342900" indent="-342900"/>
            <a:r>
              <a:rPr lang="en-GB" sz="2400" dirty="0"/>
              <a:t>The involvement of men is no more evident in key statutory children’s services, particularly children’s social care, than it is in universal services.</a:t>
            </a:r>
          </a:p>
          <a:p>
            <a:pPr marL="342900" indent="-342900"/>
            <a:r>
              <a:rPr lang="en-GB" sz="2400" dirty="0"/>
              <a:t>This finding is supported by other research:</a:t>
            </a:r>
          </a:p>
          <a:p>
            <a:pPr marL="800100" lvl="1" indent="-342900"/>
            <a:r>
              <a:rPr lang="en-GB" sz="2000" dirty="0">
                <a:solidFill>
                  <a:schemeClr val="accent5">
                    <a:lumMod val="75000"/>
                  </a:schemeClr>
                </a:solidFill>
              </a:rPr>
              <a:t>fathers are invited to child protection conferences only 55% of the time</a:t>
            </a:r>
          </a:p>
          <a:p>
            <a:pPr marL="800100" lvl="1" indent="-342900"/>
            <a:r>
              <a:rPr lang="en-GB" sz="2000" dirty="0">
                <a:solidFill>
                  <a:schemeClr val="accent5">
                    <a:lumMod val="75000"/>
                  </a:schemeClr>
                </a:solidFill>
              </a:rPr>
              <a:t>known violent fathers are not contacted by social workers prior to meetings 38% of the time </a:t>
            </a:r>
          </a:p>
          <a:p>
            <a:pPr marL="800100" lvl="1" indent="-342900"/>
            <a:r>
              <a:rPr lang="en-GB" sz="2000" dirty="0">
                <a:solidFill>
                  <a:schemeClr val="accent5">
                    <a:lumMod val="75000"/>
                  </a:schemeClr>
                </a:solidFill>
              </a:rPr>
              <a:t>only 68% of completed assessments included contact with the father</a:t>
            </a:r>
          </a:p>
          <a:p>
            <a:pPr marL="800100" lvl="1" indent="-342900"/>
            <a:r>
              <a:rPr lang="en-GB" sz="2000" dirty="0">
                <a:solidFill>
                  <a:schemeClr val="accent5">
                    <a:lumMod val="75000"/>
                  </a:schemeClr>
                </a:solidFill>
              </a:rPr>
              <a:t>30,000 men involved in more than one set of care proceedings </a:t>
            </a:r>
          </a:p>
          <a:p>
            <a:pPr marL="342900" indent="-342900"/>
            <a:r>
              <a:rPr lang="en-GB" sz="2400" dirty="0"/>
              <a:t>Children’s and adults services are poorly integrated or aligned</a:t>
            </a:r>
          </a:p>
          <a:p>
            <a:pPr marL="342900" indent="-342900"/>
            <a:r>
              <a:rPr lang="en-GB" sz="2400" dirty="0"/>
              <a:t>As with universal provision, NONE of these are new findings</a:t>
            </a:r>
          </a:p>
          <a:p>
            <a:pPr marL="342900" indent="-342900"/>
            <a:endParaRPr lang="en-GB" sz="2400" dirty="0"/>
          </a:p>
          <a:p>
            <a:endParaRPr lang="en-GB" sz="2400" dirty="0"/>
          </a:p>
        </p:txBody>
      </p:sp>
      <p:sp>
        <p:nvSpPr>
          <p:cNvPr id="5" name="Title 4">
            <a:extLst>
              <a:ext uri="{FF2B5EF4-FFF2-40B4-BE49-F238E27FC236}">
                <a16:creationId xmlns:a16="http://schemas.microsoft.com/office/drawing/2014/main" id="{E5349FE8-B2F2-1D49-889C-AA6B64C367CE}"/>
              </a:ext>
            </a:extLst>
          </p:cNvPr>
          <p:cNvSpPr>
            <a:spLocks noGrp="1"/>
          </p:cNvSpPr>
          <p:nvPr>
            <p:ph type="title"/>
          </p:nvPr>
        </p:nvSpPr>
        <p:spPr>
          <a:xfrm>
            <a:off x="529856" y="303655"/>
            <a:ext cx="10515600" cy="772559"/>
          </a:xfrm>
        </p:spPr>
        <p:txBody>
          <a:bodyPr/>
          <a:lstStyle/>
          <a:p>
            <a:r>
              <a:rPr lang="en-US" dirty="0"/>
              <a:t>Key Finding – Specialist Services</a:t>
            </a:r>
          </a:p>
        </p:txBody>
      </p:sp>
    </p:spTree>
    <p:extLst>
      <p:ext uri="{BB962C8B-B14F-4D97-AF65-F5344CB8AC3E}">
        <p14:creationId xmlns:p14="http://schemas.microsoft.com/office/powerpoint/2010/main" val="272303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838200" y="1644976"/>
            <a:ext cx="10804450" cy="3568048"/>
          </a:xfrm>
        </p:spPr>
        <p:txBody>
          <a:bodyPr>
            <a:normAutofit/>
          </a:bodyPr>
          <a:lstStyle/>
          <a:p>
            <a:pPr marL="342900" indent="-342900"/>
            <a:r>
              <a:rPr lang="en-GB" sz="2400" dirty="0"/>
              <a:t>Finding, engaging, assessing and working with these men is often not easy and we are not suggesting otherwise – they can use intimidation and aggression to avoid their responsibilities </a:t>
            </a:r>
          </a:p>
          <a:p>
            <a:pPr marL="342900" indent="-342900"/>
            <a:r>
              <a:rPr lang="en-GB" sz="2400" dirty="0"/>
              <a:t>The review builds on existing guidance to include the findings from our research and sets out a four-tier model to help improve the engagement and assessment of fathers</a:t>
            </a:r>
          </a:p>
          <a:p>
            <a:pPr marL="342900" indent="-342900"/>
            <a:r>
              <a:rPr lang="en-GB" sz="2400" dirty="0"/>
              <a:t>These four tiers are interlinked and the challenge to the safeguarding system is to see and implement them systematically to make the kind of step change necessary in working with fathers and protecting babies</a:t>
            </a:r>
          </a:p>
        </p:txBody>
      </p:sp>
      <p:sp>
        <p:nvSpPr>
          <p:cNvPr id="5" name="Title 4">
            <a:extLst>
              <a:ext uri="{FF2B5EF4-FFF2-40B4-BE49-F238E27FC236}">
                <a16:creationId xmlns:a16="http://schemas.microsoft.com/office/drawing/2014/main" id="{53C9561A-7054-D242-81D9-18DE21A80FB6}"/>
              </a:ext>
            </a:extLst>
          </p:cNvPr>
          <p:cNvSpPr>
            <a:spLocks noGrp="1"/>
          </p:cNvSpPr>
          <p:nvPr>
            <p:ph type="title"/>
          </p:nvPr>
        </p:nvSpPr>
        <p:spPr/>
        <p:txBody>
          <a:bodyPr/>
          <a:lstStyle/>
          <a:p>
            <a:r>
              <a:rPr lang="en-US" dirty="0"/>
              <a:t>What this means for practice</a:t>
            </a:r>
          </a:p>
        </p:txBody>
      </p:sp>
    </p:spTree>
    <p:extLst>
      <p:ext uri="{BB962C8B-B14F-4D97-AF65-F5344CB8AC3E}">
        <p14:creationId xmlns:p14="http://schemas.microsoft.com/office/powerpoint/2010/main" val="88864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0B48DECB-CAEE-4933-B411-51A71FE9EFB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344"/>
          <a:stretch/>
        </p:blipFill>
        <p:spPr>
          <a:xfrm>
            <a:off x="0" y="446567"/>
            <a:ext cx="8133907" cy="6400801"/>
          </a:xfrm>
          <a:noFill/>
        </p:spPr>
      </p:pic>
      <p:sp>
        <p:nvSpPr>
          <p:cNvPr id="14" name="Slide Number Placeholder 4">
            <a:extLst>
              <a:ext uri="{FF2B5EF4-FFF2-40B4-BE49-F238E27FC236}">
                <a16:creationId xmlns:a16="http://schemas.microsoft.com/office/drawing/2014/main" id="{CD8AD3E4-3E35-4086-90C3-B94E7551F33C}"/>
              </a:ext>
            </a:extLst>
          </p:cNvPr>
          <p:cNvSpPr>
            <a:spLocks noGrp="1"/>
          </p:cNvSpPr>
          <p:nvPr>
            <p:ph type="sldNum" sz="quarter" idx="12"/>
          </p:nvPr>
        </p:nvSpPr>
        <p:spPr>
          <a:xfrm>
            <a:off x="7980217" y="6367237"/>
            <a:ext cx="904009"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EEC58D1C-D36B-4371-8E5D-D0E34029653F}" type="slidenum">
              <a:rPr lang="en-GB" smtClean="0"/>
              <a:pPr>
                <a:spcAft>
                  <a:spcPts val="600"/>
                </a:spcAft>
              </a:pPr>
              <a:t>14</a:t>
            </a:fld>
            <a:endParaRPr lang="en-GB"/>
          </a:p>
        </p:txBody>
      </p:sp>
      <p:sp>
        <p:nvSpPr>
          <p:cNvPr id="2" name="Title 1">
            <a:extLst>
              <a:ext uri="{FF2B5EF4-FFF2-40B4-BE49-F238E27FC236}">
                <a16:creationId xmlns:a16="http://schemas.microsoft.com/office/drawing/2014/main" id="{AEC01F71-569D-4E31-90F6-C73C7F873063}"/>
              </a:ext>
            </a:extLst>
          </p:cNvPr>
          <p:cNvSpPr>
            <a:spLocks noGrp="1"/>
          </p:cNvSpPr>
          <p:nvPr>
            <p:ph type="title"/>
          </p:nvPr>
        </p:nvSpPr>
        <p:spPr>
          <a:xfrm>
            <a:off x="6850652" y="596927"/>
            <a:ext cx="4067148" cy="1325563"/>
          </a:xfrm>
        </p:spPr>
        <p:txBody>
          <a:bodyPr anchor="t">
            <a:normAutofit/>
          </a:bodyPr>
          <a:lstStyle/>
          <a:p>
            <a:pPr algn="r"/>
            <a:r>
              <a:rPr lang="en-GB" dirty="0"/>
              <a:t>Four-tier model</a:t>
            </a:r>
            <a:endParaRPr lang="en-GB" b="1" dirty="0"/>
          </a:p>
        </p:txBody>
      </p:sp>
    </p:spTree>
    <p:extLst>
      <p:ext uri="{BB962C8B-B14F-4D97-AF65-F5344CB8AC3E}">
        <p14:creationId xmlns:p14="http://schemas.microsoft.com/office/powerpoint/2010/main" val="350354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432390" y="1923137"/>
            <a:ext cx="5787655" cy="3435672"/>
          </a:xfrm>
        </p:spPr>
        <p:txBody>
          <a:bodyPr>
            <a:normAutofit/>
          </a:bodyPr>
          <a:lstStyle/>
          <a:p>
            <a:pPr marL="0" indent="0">
              <a:buNone/>
            </a:pPr>
            <a:r>
              <a:rPr lang="en-GB" sz="2400" b="1" dirty="0">
                <a:solidFill>
                  <a:schemeClr val="accent5">
                    <a:lumMod val="75000"/>
                  </a:schemeClr>
                </a:solidFill>
              </a:rPr>
              <a:t>Culture and Context </a:t>
            </a:r>
          </a:p>
          <a:p>
            <a:r>
              <a:rPr lang="en-GB" sz="2000" dirty="0"/>
              <a:t>HV commissioning and links with other services </a:t>
            </a:r>
          </a:p>
          <a:p>
            <a:r>
              <a:rPr lang="en-GB" sz="2000" dirty="0"/>
              <a:t>Leadership expectations about work with men </a:t>
            </a:r>
          </a:p>
          <a:p>
            <a:pPr>
              <a:spcAft>
                <a:spcPts val="1200"/>
              </a:spcAft>
            </a:pPr>
            <a:r>
              <a:rPr lang="en-GB" sz="2000" dirty="0"/>
              <a:t>Organisational support for working with violence and aggression </a:t>
            </a:r>
          </a:p>
          <a:p>
            <a:pPr marL="0" indent="0">
              <a:buNone/>
            </a:pPr>
            <a:r>
              <a:rPr lang="en-GB" sz="2400" b="1" dirty="0">
                <a:solidFill>
                  <a:schemeClr val="accent5">
                    <a:lumMod val="75000"/>
                  </a:schemeClr>
                </a:solidFill>
              </a:rPr>
              <a:t>Processes </a:t>
            </a:r>
            <a:r>
              <a:rPr lang="en-GB" sz="2400" dirty="0"/>
              <a:t>	</a:t>
            </a:r>
          </a:p>
          <a:p>
            <a:r>
              <a:rPr lang="en-GB" sz="2000" dirty="0"/>
              <a:t>Link-ups between adults and children’s services </a:t>
            </a:r>
          </a:p>
          <a:p>
            <a:r>
              <a:rPr lang="en-GB" sz="2000" dirty="0"/>
              <a:t>Response to Domestic Abuse Act </a:t>
            </a:r>
          </a:p>
          <a:p>
            <a:pPr marL="702900" lvl="3" indent="-342900"/>
            <a:endParaRPr lang="en-GB" sz="2000" dirty="0"/>
          </a:p>
        </p:txBody>
      </p:sp>
      <p:sp>
        <p:nvSpPr>
          <p:cNvPr id="5" name="Title 4">
            <a:extLst>
              <a:ext uri="{FF2B5EF4-FFF2-40B4-BE49-F238E27FC236}">
                <a16:creationId xmlns:a16="http://schemas.microsoft.com/office/drawing/2014/main" id="{B3DEBFCD-316D-7641-85CC-1B12D2553AE1}"/>
              </a:ext>
            </a:extLst>
          </p:cNvPr>
          <p:cNvSpPr>
            <a:spLocks noGrp="1"/>
          </p:cNvSpPr>
          <p:nvPr>
            <p:ph type="title"/>
          </p:nvPr>
        </p:nvSpPr>
        <p:spPr>
          <a:xfrm>
            <a:off x="838200" y="156333"/>
            <a:ext cx="10515600" cy="1066411"/>
          </a:xfrm>
        </p:spPr>
        <p:txBody>
          <a:bodyPr/>
          <a:lstStyle/>
          <a:p>
            <a:r>
              <a:rPr lang="en-US" dirty="0"/>
              <a:t>Challenges to local safeguarding partners</a:t>
            </a:r>
          </a:p>
        </p:txBody>
      </p:sp>
      <p:sp>
        <p:nvSpPr>
          <p:cNvPr id="6" name="TextBox 5">
            <a:extLst>
              <a:ext uri="{FF2B5EF4-FFF2-40B4-BE49-F238E27FC236}">
                <a16:creationId xmlns:a16="http://schemas.microsoft.com/office/drawing/2014/main" id="{FD72AE02-A93F-3E40-9E2A-914E6E4F3648}"/>
              </a:ext>
            </a:extLst>
          </p:cNvPr>
          <p:cNvSpPr txBox="1"/>
          <p:nvPr/>
        </p:nvSpPr>
        <p:spPr>
          <a:xfrm>
            <a:off x="583019" y="1020725"/>
            <a:ext cx="11025962" cy="646331"/>
          </a:xfrm>
          <a:prstGeom prst="rect">
            <a:avLst/>
          </a:prstGeom>
          <a:noFill/>
        </p:spPr>
        <p:txBody>
          <a:bodyPr wrap="square" rtlCol="0">
            <a:spAutoFit/>
          </a:bodyPr>
          <a:lstStyle/>
          <a:p>
            <a:r>
              <a:rPr lang="en-GB" dirty="0"/>
              <a:t>The review recommends that all local safeguarding partnerships develop local strategies and action plans to support improved practice and effective service responses – in three areas: </a:t>
            </a:r>
          </a:p>
        </p:txBody>
      </p:sp>
      <p:sp>
        <p:nvSpPr>
          <p:cNvPr id="7" name="TextBox 6">
            <a:extLst>
              <a:ext uri="{FF2B5EF4-FFF2-40B4-BE49-F238E27FC236}">
                <a16:creationId xmlns:a16="http://schemas.microsoft.com/office/drawing/2014/main" id="{F7CE1C30-4F6E-5646-9B55-C9707F444718}"/>
              </a:ext>
            </a:extLst>
          </p:cNvPr>
          <p:cNvSpPr txBox="1"/>
          <p:nvPr/>
        </p:nvSpPr>
        <p:spPr>
          <a:xfrm>
            <a:off x="6579781" y="1923137"/>
            <a:ext cx="4774019" cy="2662267"/>
          </a:xfrm>
          <a:prstGeom prst="rect">
            <a:avLst/>
          </a:prstGeom>
          <a:noFill/>
        </p:spPr>
        <p:txBody>
          <a:bodyPr wrap="square" rtlCol="0">
            <a:spAutoFit/>
          </a:bodyPr>
          <a:lstStyle/>
          <a:p>
            <a:r>
              <a:rPr lang="en-GB" sz="2400" b="1" dirty="0">
                <a:solidFill>
                  <a:schemeClr val="accent5">
                    <a:lumMod val="75000"/>
                  </a:schemeClr>
                </a:solidFill>
              </a:rPr>
              <a:t>Tools, Frameworks and Services</a:t>
            </a:r>
          </a:p>
          <a:p>
            <a:pPr marL="342900" indent="-342900">
              <a:spcBef>
                <a:spcPts val="1000"/>
              </a:spcBef>
              <a:buFont typeface="Arial" panose="020B0604020202020204" pitchFamily="34" charset="0"/>
              <a:buChar char="•"/>
            </a:pPr>
            <a:r>
              <a:rPr lang="en-GB" sz="2000" dirty="0"/>
              <a:t>Workforce Development </a:t>
            </a:r>
          </a:p>
          <a:p>
            <a:pPr marL="342900" indent="-342900">
              <a:spcBef>
                <a:spcPts val="1000"/>
              </a:spcBef>
              <a:buFont typeface="Arial" panose="020B0604020202020204" pitchFamily="34" charset="0"/>
              <a:buChar char="•"/>
            </a:pPr>
            <a:r>
              <a:rPr lang="en-GB" sz="2000" dirty="0"/>
              <a:t>Supervision and staff management</a:t>
            </a:r>
          </a:p>
          <a:p>
            <a:pPr marL="342900" indent="-342900">
              <a:spcBef>
                <a:spcPts val="1000"/>
              </a:spcBef>
              <a:buFont typeface="Arial" panose="020B0604020202020204" pitchFamily="34" charset="0"/>
              <a:buChar char="•"/>
            </a:pPr>
            <a:r>
              <a:rPr lang="en-GB" sz="2000" dirty="0"/>
              <a:t>Improved engagement within social care </a:t>
            </a:r>
          </a:p>
          <a:p>
            <a:pPr marL="702900" lvl="3" indent="-342900">
              <a:buFont typeface="Arial" panose="020B0604020202020204" pitchFamily="34" charset="0"/>
              <a:buChar char="•"/>
            </a:pPr>
            <a:endParaRPr lang="en-GB" sz="2000" dirty="0"/>
          </a:p>
          <a:p>
            <a:pPr marL="702900" lvl="3" indent="-342900"/>
            <a:endParaRPr lang="en-GB" sz="2000" dirty="0"/>
          </a:p>
          <a:p>
            <a:endParaRPr lang="en-US" dirty="0"/>
          </a:p>
        </p:txBody>
      </p:sp>
    </p:spTree>
    <p:extLst>
      <p:ext uri="{BB962C8B-B14F-4D97-AF65-F5344CB8AC3E}">
        <p14:creationId xmlns:p14="http://schemas.microsoft.com/office/powerpoint/2010/main" val="136035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838200" y="954647"/>
            <a:ext cx="10421678" cy="4393529"/>
          </a:xfrm>
        </p:spPr>
        <p:txBody>
          <a:bodyPr>
            <a:normAutofit/>
          </a:bodyPr>
          <a:lstStyle/>
          <a:p>
            <a:pPr marL="342900" indent="-342900"/>
            <a:r>
              <a:rPr lang="en-GB" sz="2400" dirty="0"/>
              <a:t>Men inflict some terrible and at times fatal injuries on babies - they are responsible for their actions and need to be held to account for them</a:t>
            </a:r>
          </a:p>
          <a:p>
            <a:pPr marL="342900" indent="-342900"/>
            <a:r>
              <a:rPr lang="en-GB" sz="2400" dirty="0"/>
              <a:t>Our knowledge and involvement with them is too often too weak and ineffective leading to non involvement and to binary judgements </a:t>
            </a:r>
          </a:p>
          <a:p>
            <a:pPr marL="342900" indent="-342900"/>
            <a:r>
              <a:rPr lang="en-GB" sz="2400" dirty="0"/>
              <a:t>Research and knowledge is thin in this area – </a:t>
            </a:r>
            <a:r>
              <a:rPr lang="en-GB" sz="2400" dirty="0" err="1"/>
              <a:t>cf</a:t>
            </a:r>
            <a:r>
              <a:rPr lang="en-GB" sz="2400" dirty="0"/>
              <a:t> CSA </a:t>
            </a:r>
          </a:p>
          <a:p>
            <a:pPr marL="342900" indent="-342900"/>
            <a:r>
              <a:rPr lang="en-GB" sz="2400" dirty="0"/>
              <a:t>Our work with mothers tends to be much more nuanced balanced and sophisticated </a:t>
            </a:r>
          </a:p>
          <a:p>
            <a:pPr marL="342900" indent="-342900"/>
            <a:r>
              <a:rPr lang="en-GB" sz="2400" dirty="0"/>
              <a:t>Men who are keen to be involved as fathers express difficulties in being seen and being heard </a:t>
            </a:r>
          </a:p>
          <a:p>
            <a:pPr marL="342900" indent="-342900"/>
            <a:r>
              <a:rPr lang="en-GB" sz="2400" dirty="0"/>
              <a:t>They can miss important inputs on how to deal with crying, sleeplessness, support for anxiety about fatherhood ('Silently Panicking’)</a:t>
            </a:r>
          </a:p>
          <a:p>
            <a:pPr marL="342900" indent="-342900"/>
            <a:endParaRPr lang="en-GB" sz="2400" dirty="0"/>
          </a:p>
          <a:p>
            <a:pPr marL="342900" indent="-342900"/>
            <a:endParaRPr lang="en-GB" sz="2400" dirty="0"/>
          </a:p>
          <a:p>
            <a:pPr marL="342900" indent="-342900"/>
            <a:endParaRPr lang="en-GB" sz="2400" dirty="0"/>
          </a:p>
        </p:txBody>
      </p:sp>
      <p:sp>
        <p:nvSpPr>
          <p:cNvPr id="5" name="Title 4">
            <a:extLst>
              <a:ext uri="{FF2B5EF4-FFF2-40B4-BE49-F238E27FC236}">
                <a16:creationId xmlns:a16="http://schemas.microsoft.com/office/drawing/2014/main" id="{7ECEA461-DF08-8D4E-BF8A-5CF5F1EA3094}"/>
              </a:ext>
            </a:extLst>
          </p:cNvPr>
          <p:cNvSpPr>
            <a:spLocks noGrp="1"/>
          </p:cNvSpPr>
          <p:nvPr>
            <p:ph type="title"/>
          </p:nvPr>
        </p:nvSpPr>
        <p:spPr>
          <a:xfrm>
            <a:off x="838200" y="163107"/>
            <a:ext cx="10515600" cy="868252"/>
          </a:xfrm>
        </p:spPr>
        <p:txBody>
          <a:bodyPr/>
          <a:lstStyle/>
          <a:p>
            <a:r>
              <a:rPr lang="en-US" dirty="0"/>
              <a:t>Conclusions</a:t>
            </a:r>
          </a:p>
        </p:txBody>
      </p:sp>
    </p:spTree>
    <p:extLst>
      <p:ext uri="{BB962C8B-B14F-4D97-AF65-F5344CB8AC3E}">
        <p14:creationId xmlns:p14="http://schemas.microsoft.com/office/powerpoint/2010/main" val="416853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838200" y="1397357"/>
            <a:ext cx="10515599" cy="3908290"/>
          </a:xfrm>
        </p:spPr>
        <p:txBody>
          <a:bodyPr>
            <a:normAutofit/>
          </a:bodyPr>
          <a:lstStyle/>
          <a:p>
            <a:pPr marL="342900" indent="-342900"/>
            <a:r>
              <a:rPr lang="en-GB" sz="2400" dirty="0"/>
              <a:t>Other men wish to avoid their paternal duties and some of them, because of their circumstances and histories, represent a risk to their babies </a:t>
            </a:r>
          </a:p>
          <a:p>
            <a:pPr marL="342900" indent="-342900"/>
            <a:r>
              <a:rPr lang="en-GB" sz="2400" dirty="0"/>
              <a:t>Through fear, intimidation, threats, aggression or absenteeism they will often seek invisibility</a:t>
            </a:r>
          </a:p>
          <a:p>
            <a:pPr marL="342900" indent="-342900"/>
            <a:r>
              <a:rPr lang="en-GB" sz="2400" dirty="0"/>
              <a:t>The entirety of the system – from universal provision through to specialist child protection agencies, across both children’s and adults and up to and including the Courts - makes it too easy for them to succeed </a:t>
            </a:r>
          </a:p>
          <a:p>
            <a:pPr marL="342900" indent="-342900"/>
            <a:endParaRPr lang="en-GB" sz="2400" dirty="0"/>
          </a:p>
          <a:p>
            <a:pPr marL="342900" indent="-342900"/>
            <a:r>
              <a:rPr lang="en-GB" sz="2400" dirty="0"/>
              <a:t>Men are not, of course, invisible - they are unseen</a:t>
            </a:r>
          </a:p>
        </p:txBody>
      </p:sp>
      <p:sp>
        <p:nvSpPr>
          <p:cNvPr id="8" name="Title 4">
            <a:extLst>
              <a:ext uri="{FF2B5EF4-FFF2-40B4-BE49-F238E27FC236}">
                <a16:creationId xmlns:a16="http://schemas.microsoft.com/office/drawing/2014/main" id="{A5F34D32-EB0D-D34B-A81B-C32152CED546}"/>
              </a:ext>
            </a:extLst>
          </p:cNvPr>
          <p:cNvSpPr>
            <a:spLocks noGrp="1"/>
          </p:cNvSpPr>
          <p:nvPr>
            <p:ph type="title"/>
          </p:nvPr>
        </p:nvSpPr>
        <p:spPr>
          <a:xfrm>
            <a:off x="838200" y="163107"/>
            <a:ext cx="10515600" cy="868252"/>
          </a:xfrm>
        </p:spPr>
        <p:txBody>
          <a:bodyPr/>
          <a:lstStyle/>
          <a:p>
            <a:r>
              <a:rPr lang="en-US" dirty="0"/>
              <a:t>Conclusions</a:t>
            </a:r>
          </a:p>
        </p:txBody>
      </p:sp>
    </p:spTree>
    <p:extLst>
      <p:ext uri="{BB962C8B-B14F-4D97-AF65-F5344CB8AC3E}">
        <p14:creationId xmlns:p14="http://schemas.microsoft.com/office/powerpoint/2010/main" val="162042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838200" y="1127052"/>
            <a:ext cx="10857613" cy="4295553"/>
          </a:xfrm>
        </p:spPr>
        <p:txBody>
          <a:bodyPr>
            <a:normAutofit lnSpcReduction="10000"/>
          </a:bodyPr>
          <a:lstStyle/>
          <a:p>
            <a:pPr marL="0" indent="0">
              <a:buNone/>
            </a:pPr>
            <a:r>
              <a:rPr lang="en-GB" sz="2400" b="1" dirty="0">
                <a:solidFill>
                  <a:schemeClr val="accent5">
                    <a:lumMod val="75000"/>
                  </a:schemeClr>
                </a:solidFill>
              </a:rPr>
              <a:t>In addition to the challenges to SPs, the review makes the following recommendations for the Government:</a:t>
            </a:r>
            <a:endParaRPr lang="en-GB" sz="2400" dirty="0"/>
          </a:p>
          <a:p>
            <a:pPr marL="342900" indent="-342900"/>
            <a:r>
              <a:rPr lang="en-GB" sz="2400" dirty="0"/>
              <a:t>The engagement of fathers must be embedded in 5 key national programmes: </a:t>
            </a:r>
            <a:r>
              <a:rPr lang="en-GB" sz="2400" b="1" dirty="0">
                <a:solidFill>
                  <a:schemeClr val="accent5">
                    <a:lumMod val="75000"/>
                  </a:schemeClr>
                </a:solidFill>
              </a:rPr>
              <a:t>The Leadsom Review</a:t>
            </a:r>
            <a:r>
              <a:rPr lang="en-GB" sz="2400" dirty="0"/>
              <a:t>; including </a:t>
            </a:r>
            <a:r>
              <a:rPr lang="en-GB" sz="2400" b="1" dirty="0">
                <a:solidFill>
                  <a:schemeClr val="accent5">
                    <a:lumMod val="75000"/>
                  </a:schemeClr>
                </a:solidFill>
              </a:rPr>
              <a:t>Family Hubs</a:t>
            </a:r>
            <a:r>
              <a:rPr lang="en-GB" sz="2400" dirty="0"/>
              <a:t>; the </a:t>
            </a:r>
            <a:r>
              <a:rPr lang="en-GB" sz="2400" b="1" dirty="0">
                <a:solidFill>
                  <a:schemeClr val="accent5">
                    <a:lumMod val="75000"/>
                  </a:schemeClr>
                </a:solidFill>
              </a:rPr>
              <a:t>Supporting Families Programme</a:t>
            </a:r>
            <a:r>
              <a:rPr lang="en-GB" sz="2400" dirty="0"/>
              <a:t>; </a:t>
            </a:r>
            <a:r>
              <a:rPr lang="en-GB" sz="2400" b="1" dirty="0">
                <a:solidFill>
                  <a:schemeClr val="accent5">
                    <a:lumMod val="75000"/>
                  </a:schemeClr>
                </a:solidFill>
              </a:rPr>
              <a:t>Better Births </a:t>
            </a:r>
            <a:r>
              <a:rPr lang="en-GB" sz="2400" dirty="0"/>
              <a:t>and the </a:t>
            </a:r>
            <a:r>
              <a:rPr lang="en-GB" sz="2400" b="1" dirty="0">
                <a:solidFill>
                  <a:schemeClr val="accent5">
                    <a:lumMod val="75000"/>
                  </a:schemeClr>
                </a:solidFill>
              </a:rPr>
              <a:t>Domestic Abuse Act implementation</a:t>
            </a:r>
          </a:p>
          <a:p>
            <a:pPr marL="342900" indent="-342900"/>
            <a:r>
              <a:rPr lang="en-GB" sz="2400" dirty="0"/>
              <a:t>Funding should be available to </a:t>
            </a:r>
            <a:r>
              <a:rPr lang="en-GB" sz="2400" b="1" dirty="0">
                <a:solidFill>
                  <a:schemeClr val="accent5">
                    <a:lumMod val="75000"/>
                  </a:schemeClr>
                </a:solidFill>
              </a:rPr>
              <a:t>pilot ‘end-to-end’ projects </a:t>
            </a:r>
            <a:r>
              <a:rPr lang="en-GB" sz="2400" dirty="0"/>
              <a:t>to enable a number of local areas to re-design their systems and services from universal through to specialist to respond to this review</a:t>
            </a:r>
          </a:p>
          <a:p>
            <a:pPr marL="342900" indent="-342900"/>
            <a:r>
              <a:rPr lang="en-GB" sz="2400" dirty="0"/>
              <a:t>Funding should be available to fund a number of </a:t>
            </a:r>
            <a:r>
              <a:rPr lang="en-GB" sz="2400" b="1" dirty="0">
                <a:solidFill>
                  <a:schemeClr val="accent5">
                    <a:lumMod val="75000"/>
                  </a:schemeClr>
                </a:solidFill>
              </a:rPr>
              <a:t>social care </a:t>
            </a:r>
            <a:r>
              <a:rPr lang="en-GB" sz="2400" dirty="0"/>
              <a:t>services and partners to develop better targeted child protection services </a:t>
            </a:r>
          </a:p>
          <a:p>
            <a:pPr marL="342900" indent="-342900"/>
            <a:r>
              <a:rPr lang="en-GB" sz="2400" dirty="0"/>
              <a:t>Funding should be available for </a:t>
            </a:r>
            <a:r>
              <a:rPr lang="en-GB" sz="2400" b="1" dirty="0">
                <a:solidFill>
                  <a:schemeClr val="accent5">
                    <a:lumMod val="75000"/>
                  </a:schemeClr>
                </a:solidFill>
              </a:rPr>
              <a:t>further research </a:t>
            </a:r>
            <a:r>
              <a:rPr lang="en-GB" sz="2400" dirty="0"/>
              <a:t>into the backgrounds, characteristics and trigger factors of male perpetrators of serious harm</a:t>
            </a:r>
          </a:p>
          <a:p>
            <a:endParaRPr lang="en-GB" sz="2400" dirty="0"/>
          </a:p>
        </p:txBody>
      </p:sp>
      <p:sp>
        <p:nvSpPr>
          <p:cNvPr id="6" name="Title 4">
            <a:extLst>
              <a:ext uri="{FF2B5EF4-FFF2-40B4-BE49-F238E27FC236}">
                <a16:creationId xmlns:a16="http://schemas.microsoft.com/office/drawing/2014/main" id="{3F1383BD-F1FC-8646-AE91-9FE979C0A7DA}"/>
              </a:ext>
            </a:extLst>
          </p:cNvPr>
          <p:cNvSpPr>
            <a:spLocks noGrp="1"/>
          </p:cNvSpPr>
          <p:nvPr>
            <p:ph type="title"/>
          </p:nvPr>
        </p:nvSpPr>
        <p:spPr>
          <a:xfrm>
            <a:off x="838200" y="258800"/>
            <a:ext cx="10515600" cy="868252"/>
          </a:xfrm>
        </p:spPr>
        <p:txBody>
          <a:bodyPr/>
          <a:lstStyle/>
          <a:p>
            <a:r>
              <a:rPr lang="en-US" dirty="0"/>
              <a:t>Recommendations</a:t>
            </a:r>
          </a:p>
        </p:txBody>
      </p:sp>
    </p:spTree>
    <p:extLst>
      <p:ext uri="{BB962C8B-B14F-4D97-AF65-F5344CB8AC3E}">
        <p14:creationId xmlns:p14="http://schemas.microsoft.com/office/powerpoint/2010/main" val="119275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3591"/>
            <a:ext cx="10515600" cy="689274"/>
          </a:xfrm>
        </p:spPr>
        <p:txBody>
          <a:bodyPr>
            <a:normAutofit fontScale="90000"/>
          </a:bodyPr>
          <a:lstStyle/>
          <a:p>
            <a:r>
              <a:rPr lang="en-GB" dirty="0"/>
              <a:t>Communications:</a:t>
            </a:r>
          </a:p>
        </p:txBody>
      </p:sp>
      <p:sp>
        <p:nvSpPr>
          <p:cNvPr id="5" name="Slide Number Placeholder 4"/>
          <p:cNvSpPr>
            <a:spLocks noGrp="1"/>
          </p:cNvSpPr>
          <p:nvPr>
            <p:ph type="sldNum" sz="quarter" idx="12"/>
          </p:nvPr>
        </p:nvSpPr>
        <p:spPr>
          <a:xfrm>
            <a:off x="7980217" y="6367237"/>
            <a:ext cx="904009"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C58D1C-D36B-4371-8E5D-D0E34029653F}" type="slidenum">
              <a:rPr lang="en-GB" smtClean="0"/>
              <a:pPr/>
              <a:t>19</a:t>
            </a:fld>
            <a:endParaRPr lang="en-GB" dirty="0"/>
          </a:p>
        </p:txBody>
      </p:sp>
      <p:sp>
        <p:nvSpPr>
          <p:cNvPr id="8" name="Content Placeholder 2"/>
          <p:cNvSpPr>
            <a:spLocks noGrp="1"/>
          </p:cNvSpPr>
          <p:nvPr>
            <p:ph idx="1"/>
          </p:nvPr>
        </p:nvSpPr>
        <p:spPr>
          <a:xfrm>
            <a:off x="838200" y="2828260"/>
            <a:ext cx="9526967" cy="2488019"/>
          </a:xfrm>
        </p:spPr>
        <p:txBody>
          <a:bodyPr>
            <a:noAutofit/>
          </a:bodyPr>
          <a:lstStyle/>
          <a:p>
            <a:pPr>
              <a:spcAft>
                <a:spcPts val="600"/>
              </a:spcAft>
            </a:pPr>
            <a:endParaRPr lang="en-GB" sz="1600" dirty="0"/>
          </a:p>
          <a:p>
            <a:pPr>
              <a:spcAft>
                <a:spcPts val="600"/>
              </a:spcAft>
            </a:pPr>
            <a:r>
              <a:rPr lang="en-GB" sz="2400" dirty="0"/>
              <a:t>You can sign up to the mailing list online to receive Panel newsletters: </a:t>
            </a:r>
            <a:r>
              <a:rPr lang="en-GB" sz="2400" u="sng" dirty="0">
                <a:hlinkClick r:id="rId3"/>
              </a:rPr>
              <a:t>http://eepurl.com/g6z_Tf</a:t>
            </a:r>
            <a:r>
              <a:rPr lang="en-GB" sz="2400" dirty="0"/>
              <a:t>  </a:t>
            </a:r>
          </a:p>
          <a:p>
            <a:pPr>
              <a:spcAft>
                <a:spcPts val="600"/>
              </a:spcAft>
            </a:pPr>
            <a:r>
              <a:rPr lang="en-GB" sz="2400" dirty="0"/>
              <a:t>Follow @CSPR_Panel on Twitter</a:t>
            </a:r>
          </a:p>
          <a:p>
            <a:pPr>
              <a:spcAft>
                <a:spcPts val="600"/>
              </a:spcAft>
            </a:pPr>
            <a:r>
              <a:rPr lang="en-GB" sz="2400" dirty="0"/>
              <a:t>Email: Mailbox.NationalReviewPanel@education.gov.uk</a:t>
            </a:r>
          </a:p>
          <a:p>
            <a:pPr>
              <a:spcAft>
                <a:spcPts val="600"/>
              </a:spcAft>
            </a:pPr>
            <a:endParaRPr lang="en-GB" sz="2400" dirty="0"/>
          </a:p>
        </p:txBody>
      </p:sp>
      <p:sp>
        <p:nvSpPr>
          <p:cNvPr id="4" name="TextBox 3">
            <a:extLst>
              <a:ext uri="{FF2B5EF4-FFF2-40B4-BE49-F238E27FC236}">
                <a16:creationId xmlns:a16="http://schemas.microsoft.com/office/drawing/2014/main" id="{898BB1B0-5EDC-6E49-B0CF-AE779B26414C}"/>
              </a:ext>
            </a:extLst>
          </p:cNvPr>
          <p:cNvSpPr txBox="1"/>
          <p:nvPr/>
        </p:nvSpPr>
        <p:spPr>
          <a:xfrm>
            <a:off x="3400646" y="1067157"/>
            <a:ext cx="5390707" cy="923330"/>
          </a:xfrm>
          <a:prstGeom prst="rect">
            <a:avLst/>
          </a:prstGeom>
          <a:noFill/>
        </p:spPr>
        <p:txBody>
          <a:bodyPr wrap="square" rtlCol="0">
            <a:spAutoFit/>
          </a:bodyPr>
          <a:lstStyle/>
          <a:p>
            <a:pPr algn="ctr"/>
            <a:r>
              <a:rPr lang="en-US" sz="5400" b="1" dirty="0">
                <a:solidFill>
                  <a:srgbClr val="00ACEE"/>
                </a:solidFill>
              </a:rPr>
              <a:t>Thank You!</a:t>
            </a:r>
          </a:p>
        </p:txBody>
      </p:sp>
    </p:spTree>
    <p:extLst>
      <p:ext uri="{BB962C8B-B14F-4D97-AF65-F5344CB8AC3E}">
        <p14:creationId xmlns:p14="http://schemas.microsoft.com/office/powerpoint/2010/main" val="203963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712381" y="1280571"/>
            <a:ext cx="10898372" cy="3940014"/>
          </a:xfrm>
        </p:spPr>
        <p:txBody>
          <a:bodyPr vert="horz" lIns="91440" tIns="45720" rIns="91440" bIns="45720" rtlCol="0" anchor="t">
            <a:normAutofit lnSpcReduction="10000"/>
          </a:bodyPr>
          <a:lstStyle/>
          <a:p>
            <a:pPr marL="285750" indent="-285750"/>
            <a:endParaRPr lang="en-GB" sz="2400" dirty="0"/>
          </a:p>
          <a:p>
            <a:pPr marL="285750" indent="-285750"/>
            <a:r>
              <a:rPr lang="en-GB" dirty="0"/>
              <a:t>Babies under 1yrs are subject to more SINs than any other group – 35% of the total</a:t>
            </a:r>
          </a:p>
          <a:p>
            <a:pPr marL="285750" indent="-285750"/>
            <a:r>
              <a:rPr lang="en-GB" dirty="0"/>
              <a:t>Since July 2018, the Panel has been notified of the death or serious harm of 257 babies under 1 year old through non-accidental injury. </a:t>
            </a:r>
          </a:p>
          <a:p>
            <a:pPr marL="285750" indent="-285750"/>
            <a:r>
              <a:rPr lang="en-GB" dirty="0"/>
              <a:t>Rapid reviews for these babies often identify the father or male carer as ‘invisible’ or 'hidden'  - yet they are more often likely to be the perpetrator </a:t>
            </a:r>
            <a:endParaRPr lang="en-GB" dirty="0">
              <a:cs typeface="Arial"/>
            </a:endParaRPr>
          </a:p>
          <a:p>
            <a:pPr marL="285750" indent="-285750"/>
            <a:r>
              <a:rPr lang="en-GB" dirty="0">
                <a:cs typeface="Arial"/>
              </a:rPr>
              <a:t>So, we know the least about the biggest source of risk to babies </a:t>
            </a:r>
            <a:endParaRPr lang="en-GB" dirty="0"/>
          </a:p>
          <a:p>
            <a:pPr marL="285750" indent="-285750"/>
            <a:endParaRPr lang="en-GB" sz="2400" dirty="0">
              <a:cs typeface="Arial" panose="020B0604020202020204"/>
            </a:endParaRPr>
          </a:p>
        </p:txBody>
      </p:sp>
      <p:sp>
        <p:nvSpPr>
          <p:cNvPr id="5" name="Title 4">
            <a:extLst>
              <a:ext uri="{FF2B5EF4-FFF2-40B4-BE49-F238E27FC236}">
                <a16:creationId xmlns:a16="http://schemas.microsoft.com/office/drawing/2014/main" id="{E22AB97F-C3BC-5A44-AEDD-2459BD0FB4C1}"/>
              </a:ext>
            </a:extLst>
          </p:cNvPr>
          <p:cNvSpPr>
            <a:spLocks noGrp="1"/>
          </p:cNvSpPr>
          <p:nvPr>
            <p:ph type="title"/>
          </p:nvPr>
        </p:nvSpPr>
        <p:spPr/>
        <p:txBody>
          <a:bodyPr/>
          <a:lstStyle/>
          <a:p>
            <a:r>
              <a:rPr lang="en-US" dirty="0"/>
              <a:t>About the Review</a:t>
            </a:r>
          </a:p>
        </p:txBody>
      </p:sp>
    </p:spTree>
    <p:extLst>
      <p:ext uri="{BB962C8B-B14F-4D97-AF65-F5344CB8AC3E}">
        <p14:creationId xmlns:p14="http://schemas.microsoft.com/office/powerpoint/2010/main" val="273506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0C49-30FD-064D-B0B8-16EDA197A7EB}"/>
              </a:ext>
            </a:extLst>
          </p:cNvPr>
          <p:cNvSpPr>
            <a:spLocks noGrp="1"/>
          </p:cNvSpPr>
          <p:nvPr>
            <p:ph type="ctrTitle"/>
          </p:nvPr>
        </p:nvSpPr>
        <p:spPr>
          <a:xfrm>
            <a:off x="1524000" y="271685"/>
            <a:ext cx="9144000" cy="1454298"/>
          </a:xfrm>
        </p:spPr>
        <p:txBody>
          <a:bodyPr/>
          <a:lstStyle/>
          <a:p>
            <a:r>
              <a:rPr lang="en-US" dirty="0"/>
              <a:t>Thank you for Participating</a:t>
            </a:r>
          </a:p>
        </p:txBody>
      </p:sp>
      <p:sp>
        <p:nvSpPr>
          <p:cNvPr id="3" name="Subtitle 2">
            <a:extLst>
              <a:ext uri="{FF2B5EF4-FFF2-40B4-BE49-F238E27FC236}">
                <a16:creationId xmlns:a16="http://schemas.microsoft.com/office/drawing/2014/main" id="{D71BD797-DA82-604E-A84B-1FBE208E321E}"/>
              </a:ext>
            </a:extLst>
          </p:cNvPr>
          <p:cNvSpPr>
            <a:spLocks noGrp="1"/>
          </p:cNvSpPr>
          <p:nvPr>
            <p:ph type="subTitle" idx="1"/>
          </p:nvPr>
        </p:nvSpPr>
        <p:spPr>
          <a:xfrm>
            <a:off x="1524000" y="2066225"/>
            <a:ext cx="9820940" cy="2888547"/>
          </a:xfrm>
        </p:spPr>
        <p:txBody>
          <a:bodyPr>
            <a:normAutofit/>
          </a:bodyPr>
          <a:lstStyle/>
          <a:p>
            <a:pPr algn="l"/>
            <a:r>
              <a:rPr lang="en-US" sz="2000" dirty="0"/>
              <a:t>For further information: </a:t>
            </a:r>
          </a:p>
          <a:p>
            <a:pPr algn="l"/>
            <a:r>
              <a:rPr lang="en-US" sz="2000" dirty="0"/>
              <a:t>email </a:t>
            </a:r>
            <a:r>
              <a:rPr lang="en-US" sz="2000" dirty="0">
                <a:hlinkClick r:id="rId2"/>
              </a:rPr>
              <a:t>alison@theasp.org.uk</a:t>
            </a:r>
            <a:endParaRPr lang="en-US" sz="2000" dirty="0"/>
          </a:p>
          <a:p>
            <a:pPr algn="l"/>
            <a:r>
              <a:rPr lang="en-US" sz="2000" dirty="0">
                <a:hlinkClick r:id="rId3"/>
              </a:rPr>
              <a:t>www.theasp.org.uk</a:t>
            </a:r>
            <a:endParaRPr lang="en-US" sz="2000" dirty="0"/>
          </a:p>
          <a:p>
            <a:pPr algn="l"/>
            <a:r>
              <a:rPr lang="en-US" sz="2000" dirty="0"/>
              <a:t>@</a:t>
            </a:r>
            <a:r>
              <a:rPr lang="en-US" sz="2000" dirty="0" err="1"/>
              <a:t>TASPAssoc</a:t>
            </a:r>
            <a:endParaRPr lang="en-US" sz="2000" dirty="0"/>
          </a:p>
          <a:p>
            <a:pPr algn="l"/>
            <a:endParaRPr lang="en-US" sz="2000" dirty="0"/>
          </a:p>
          <a:p>
            <a:pPr algn="l"/>
            <a:r>
              <a:rPr lang="en-US" sz="2000" dirty="0"/>
              <a:t>This webinar is supported and facilitated by Steve Bather from </a:t>
            </a:r>
            <a:r>
              <a:rPr lang="en-US" sz="2000" dirty="0">
                <a:hlinkClick r:id="rId4"/>
              </a:rPr>
              <a:t>www.Realisegroup.com</a:t>
            </a:r>
            <a:endParaRPr lang="en-US" sz="2000" dirty="0"/>
          </a:p>
          <a:p>
            <a:pPr algn="l"/>
            <a:r>
              <a:rPr lang="en-US" sz="2000" dirty="0"/>
              <a:t>Email </a:t>
            </a:r>
            <a:r>
              <a:rPr lang="en-US" sz="2000" dirty="0">
                <a:hlinkClick r:id="rId5"/>
              </a:rPr>
              <a:t>stevebather@realisegroup.com</a:t>
            </a:r>
            <a:endParaRPr lang="en-US" sz="2000" dirty="0"/>
          </a:p>
          <a:p>
            <a:pPr algn="l"/>
            <a:endParaRPr lang="en-US" sz="1400" dirty="0"/>
          </a:p>
          <a:p>
            <a:pPr algn="l"/>
            <a:endParaRPr lang="en-US" sz="1400" dirty="0"/>
          </a:p>
          <a:p>
            <a:pPr algn="l"/>
            <a:endParaRPr lang="en-US" sz="1400" dirty="0"/>
          </a:p>
          <a:p>
            <a:pPr algn="l"/>
            <a:endParaRPr lang="en-US" sz="1400" dirty="0"/>
          </a:p>
        </p:txBody>
      </p:sp>
    </p:spTree>
    <p:extLst>
      <p:ext uri="{BB962C8B-B14F-4D97-AF65-F5344CB8AC3E}">
        <p14:creationId xmlns:p14="http://schemas.microsoft.com/office/powerpoint/2010/main" val="115724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492642" y="1541721"/>
            <a:ext cx="11206716" cy="3578680"/>
          </a:xfrm>
        </p:spPr>
        <p:txBody>
          <a:bodyPr>
            <a:normAutofit/>
          </a:bodyPr>
          <a:lstStyle/>
          <a:p>
            <a:r>
              <a:rPr lang="en-GB" sz="1800" dirty="0"/>
              <a:t>Questions for the review to answer: </a:t>
            </a:r>
          </a:p>
          <a:p>
            <a:endParaRPr lang="en-GB" sz="1800" dirty="0"/>
          </a:p>
          <a:p>
            <a:r>
              <a:rPr lang="en-GB" dirty="0"/>
              <a:t>‘Looking at cases of non-accidental injury (NAI) in infants under the age of 1, how  well does the safeguarding system understand the role of the father/male carer?’</a:t>
            </a:r>
          </a:p>
          <a:p>
            <a:r>
              <a:rPr lang="en-GB" dirty="0"/>
              <a:t>‘How can the safeguarding system be more effective at engaging, assessing and planning for and with men in the protection of children (or those for whom they have a parenting responsibility)?’</a:t>
            </a:r>
          </a:p>
        </p:txBody>
      </p:sp>
      <p:sp>
        <p:nvSpPr>
          <p:cNvPr id="5" name="Title 4">
            <a:extLst>
              <a:ext uri="{FF2B5EF4-FFF2-40B4-BE49-F238E27FC236}">
                <a16:creationId xmlns:a16="http://schemas.microsoft.com/office/drawing/2014/main" id="{B97FCA78-F354-F548-A9BC-019538BF0707}"/>
              </a:ext>
            </a:extLst>
          </p:cNvPr>
          <p:cNvSpPr>
            <a:spLocks noGrp="1"/>
          </p:cNvSpPr>
          <p:nvPr>
            <p:ph type="title"/>
          </p:nvPr>
        </p:nvSpPr>
        <p:spPr>
          <a:xfrm>
            <a:off x="838200" y="216158"/>
            <a:ext cx="10515600" cy="1325563"/>
          </a:xfrm>
        </p:spPr>
        <p:txBody>
          <a:bodyPr/>
          <a:lstStyle/>
          <a:p>
            <a:r>
              <a:rPr lang="en-US" dirty="0"/>
              <a:t>“The Myth of Invisible Men”</a:t>
            </a:r>
          </a:p>
        </p:txBody>
      </p:sp>
    </p:spTree>
    <p:extLst>
      <p:ext uri="{BB962C8B-B14F-4D97-AF65-F5344CB8AC3E}">
        <p14:creationId xmlns:p14="http://schemas.microsoft.com/office/powerpoint/2010/main" val="34841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418214" y="1281748"/>
            <a:ext cx="11355572" cy="4108959"/>
          </a:xfrm>
        </p:spPr>
        <p:txBody>
          <a:bodyPr>
            <a:normAutofit/>
          </a:bodyPr>
          <a:lstStyle/>
          <a:p>
            <a:pPr marL="342900" indent="-342900"/>
            <a:r>
              <a:rPr lang="en-GB" sz="2400" dirty="0"/>
              <a:t>In-depth fieldwork research into cases involving 23 babies that have been notified to the Panel, holding meetings with 322 practitioners and managers.</a:t>
            </a:r>
          </a:p>
          <a:p>
            <a:pPr marL="285750" indent="-285750"/>
            <a:r>
              <a:rPr lang="en-GB" sz="2400" dirty="0"/>
              <a:t>A review into the research literature by the Fatherhood Institute.</a:t>
            </a:r>
          </a:p>
          <a:p>
            <a:pPr marL="285750" indent="-285750"/>
            <a:r>
              <a:rPr lang="en-GB" sz="2400" dirty="0"/>
              <a:t>A series of roundtable discussions and one-to-one meetings with key stakeholders.</a:t>
            </a:r>
          </a:p>
          <a:p>
            <a:pPr marL="285750" indent="-285750"/>
            <a:r>
              <a:rPr lang="en-GB" sz="2400" dirty="0"/>
              <a:t>Interviews with eight male perpetrators who are currently serving a prison sentence for harming babies.</a:t>
            </a:r>
            <a:endParaRPr lang="en-GB" sz="2400" dirty="0">
              <a:solidFill>
                <a:schemeClr val="accent1"/>
              </a:solidFill>
            </a:endParaRPr>
          </a:p>
          <a:p>
            <a:pPr marL="285750" indent="-285750"/>
            <a:r>
              <a:rPr lang="en-GB" sz="2400" dirty="0"/>
              <a:t>“The Myth of Invisible Men” – published 16</a:t>
            </a:r>
            <a:r>
              <a:rPr lang="en-GB" sz="2400" baseline="30000" dirty="0"/>
              <a:t>th</a:t>
            </a:r>
            <a:r>
              <a:rPr lang="en-GB" sz="2400" dirty="0"/>
              <a:t> September 2021 + separate reports on: </a:t>
            </a:r>
          </a:p>
          <a:p>
            <a:pPr marL="645750" lvl="3" indent="-285750"/>
            <a:r>
              <a:rPr lang="en-GB" sz="2000" dirty="0">
                <a:solidFill>
                  <a:schemeClr val="tx2"/>
                </a:solidFill>
              </a:rPr>
              <a:t>Fieldwork Review </a:t>
            </a:r>
          </a:p>
          <a:p>
            <a:pPr marL="645750" lvl="3" indent="-285750"/>
            <a:r>
              <a:rPr lang="en-GB" sz="2000" dirty="0">
                <a:solidFill>
                  <a:schemeClr val="tx2"/>
                </a:solidFill>
              </a:rPr>
              <a:t>Literature Review </a:t>
            </a:r>
          </a:p>
          <a:p>
            <a:pPr marL="645750" lvl="3" indent="-285750"/>
            <a:r>
              <a:rPr lang="en-GB" sz="2000" dirty="0">
                <a:solidFill>
                  <a:schemeClr val="tx2"/>
                </a:solidFill>
              </a:rPr>
              <a:t>Psychologist Report - Interviews with Men </a:t>
            </a:r>
          </a:p>
          <a:p>
            <a:pPr marL="285750" indent="-285750"/>
            <a:endParaRPr lang="en-GB" sz="2400" dirty="0"/>
          </a:p>
        </p:txBody>
      </p:sp>
      <p:sp>
        <p:nvSpPr>
          <p:cNvPr id="5" name="Title 4">
            <a:extLst>
              <a:ext uri="{FF2B5EF4-FFF2-40B4-BE49-F238E27FC236}">
                <a16:creationId xmlns:a16="http://schemas.microsoft.com/office/drawing/2014/main" id="{746AB29B-DB5D-454C-A32D-666D1C0A8B25}"/>
              </a:ext>
            </a:extLst>
          </p:cNvPr>
          <p:cNvSpPr>
            <a:spLocks noGrp="1"/>
          </p:cNvSpPr>
          <p:nvPr>
            <p:ph type="title"/>
          </p:nvPr>
        </p:nvSpPr>
        <p:spPr>
          <a:xfrm>
            <a:off x="418214" y="141730"/>
            <a:ext cx="10515600" cy="1017219"/>
          </a:xfrm>
        </p:spPr>
        <p:txBody>
          <a:bodyPr/>
          <a:lstStyle/>
          <a:p>
            <a:r>
              <a:rPr lang="en-US" dirty="0"/>
              <a:t>Methodology</a:t>
            </a:r>
          </a:p>
        </p:txBody>
      </p:sp>
    </p:spTree>
    <p:extLst>
      <p:ext uri="{BB962C8B-B14F-4D97-AF65-F5344CB8AC3E}">
        <p14:creationId xmlns:p14="http://schemas.microsoft.com/office/powerpoint/2010/main" val="388215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182F114-8E2A-474B-B55F-CC5F717496E2}"/>
              </a:ext>
            </a:extLst>
          </p:cNvPr>
          <p:cNvSpPr/>
          <p:nvPr/>
        </p:nvSpPr>
        <p:spPr>
          <a:xfrm>
            <a:off x="2933548" y="5073471"/>
            <a:ext cx="6572815" cy="38929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*81 living with birth father at the point of the abuse</a:t>
            </a:r>
          </a:p>
        </p:txBody>
      </p:sp>
      <p:sp>
        <p:nvSpPr>
          <p:cNvPr id="13" name="Rectangle 12">
            <a:extLst>
              <a:ext uri="{FF2B5EF4-FFF2-40B4-BE49-F238E27FC236}">
                <a16:creationId xmlns:a16="http://schemas.microsoft.com/office/drawing/2014/main" id="{494D9BE8-9B05-4FC7-9441-E5E043583133}"/>
              </a:ext>
            </a:extLst>
          </p:cNvPr>
          <p:cNvSpPr/>
          <p:nvPr/>
        </p:nvSpPr>
        <p:spPr>
          <a:xfrm>
            <a:off x="3954856" y="865054"/>
            <a:ext cx="6219731" cy="1437518"/>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Of the 257 incidents notified to the Panel since July 2018,  we looked at 92 eligible cases </a:t>
            </a:r>
          </a:p>
          <a:p>
            <a:pPr algn="ctr"/>
            <a:r>
              <a:rPr lang="en-GB" dirty="0"/>
              <a:t>(23 of which were selected for the fieldwork).</a:t>
            </a:r>
          </a:p>
          <a:p>
            <a:pPr algn="ctr"/>
            <a:r>
              <a:rPr lang="en-GB" sz="3200" dirty="0"/>
              <a:t>Of the 92 cases…</a:t>
            </a:r>
          </a:p>
        </p:txBody>
      </p:sp>
      <p:sp>
        <p:nvSpPr>
          <p:cNvPr id="18" name="Rectangle: Rounded Corners 17">
            <a:extLst>
              <a:ext uri="{FF2B5EF4-FFF2-40B4-BE49-F238E27FC236}">
                <a16:creationId xmlns:a16="http://schemas.microsoft.com/office/drawing/2014/main" id="{0CB58037-A765-4A0E-96B2-D5CDDC597280}"/>
              </a:ext>
            </a:extLst>
          </p:cNvPr>
          <p:cNvSpPr/>
          <p:nvPr/>
        </p:nvSpPr>
        <p:spPr>
          <a:xfrm>
            <a:off x="162012" y="2605287"/>
            <a:ext cx="4080379" cy="2404103"/>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At the time of the abuse:</a:t>
            </a:r>
          </a:p>
          <a:p>
            <a:endParaRPr lang="en-GB" dirty="0">
              <a:solidFill>
                <a:schemeClr val="tx1"/>
              </a:solidFill>
            </a:endParaRPr>
          </a:p>
          <a:p>
            <a:pPr marL="285750" indent="-285750">
              <a:spcAft>
                <a:spcPts val="600"/>
              </a:spcAft>
              <a:buFont typeface="Arial" panose="020B0604020202020204" pitchFamily="34" charset="0"/>
              <a:buChar char="•"/>
            </a:pPr>
            <a:r>
              <a:rPr lang="en-GB" dirty="0">
                <a:solidFill>
                  <a:schemeClr val="tx1"/>
                </a:solidFill>
              </a:rPr>
              <a:t>45 known only to universal services</a:t>
            </a:r>
          </a:p>
          <a:p>
            <a:pPr marL="285750" indent="-285750">
              <a:spcAft>
                <a:spcPts val="600"/>
              </a:spcAft>
              <a:buFont typeface="Arial" panose="020B0604020202020204" pitchFamily="34" charset="0"/>
              <a:buChar char="•"/>
            </a:pPr>
            <a:r>
              <a:rPr lang="en-GB" dirty="0">
                <a:solidFill>
                  <a:schemeClr val="tx1"/>
                </a:solidFill>
              </a:rPr>
              <a:t>24 known to early help</a:t>
            </a:r>
          </a:p>
          <a:p>
            <a:pPr marL="285750" indent="-285750">
              <a:spcAft>
                <a:spcPts val="600"/>
              </a:spcAft>
              <a:buFont typeface="Arial" panose="020B0604020202020204" pitchFamily="34" charset="0"/>
              <a:buChar char="•"/>
            </a:pPr>
            <a:r>
              <a:rPr lang="en-GB" dirty="0">
                <a:solidFill>
                  <a:schemeClr val="tx1"/>
                </a:solidFill>
              </a:rPr>
              <a:t>12 ‘children in need’</a:t>
            </a:r>
          </a:p>
          <a:p>
            <a:pPr marL="285750" indent="-285750">
              <a:spcAft>
                <a:spcPts val="600"/>
              </a:spcAft>
              <a:buFont typeface="Arial" panose="020B0604020202020204" pitchFamily="34" charset="0"/>
              <a:buChar char="•"/>
            </a:pPr>
            <a:r>
              <a:rPr lang="en-GB" dirty="0">
                <a:solidFill>
                  <a:schemeClr val="tx1"/>
                </a:solidFill>
              </a:rPr>
              <a:t>11 child protection plans</a:t>
            </a:r>
          </a:p>
        </p:txBody>
      </p:sp>
      <p:sp>
        <p:nvSpPr>
          <p:cNvPr id="19" name="Rectangle: Rounded Corners 18">
            <a:extLst>
              <a:ext uri="{FF2B5EF4-FFF2-40B4-BE49-F238E27FC236}">
                <a16:creationId xmlns:a16="http://schemas.microsoft.com/office/drawing/2014/main" id="{01369D78-6FBB-4FBC-BD0C-FAB884EF5E42}"/>
              </a:ext>
            </a:extLst>
          </p:cNvPr>
          <p:cNvSpPr/>
          <p:nvPr/>
        </p:nvSpPr>
        <p:spPr>
          <a:xfrm>
            <a:off x="4497572" y="2561303"/>
            <a:ext cx="3284442" cy="2338082"/>
          </a:xfrm>
          <a:prstGeom prst="roundRect">
            <a:avLst/>
          </a:prstGeom>
          <a:solidFill>
            <a:srgbClr val="7240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GB" dirty="0">
                <a:solidFill>
                  <a:schemeClr val="tx1"/>
                </a:solidFill>
              </a:rPr>
              <a:t>In terms of ethnic background:</a:t>
            </a:r>
          </a:p>
          <a:p>
            <a:pPr marL="285750" indent="-285750">
              <a:spcAft>
                <a:spcPts val="600"/>
              </a:spcAft>
              <a:buFont typeface="Arial" panose="020B0604020202020204" pitchFamily="34" charset="0"/>
              <a:buChar char="•"/>
            </a:pPr>
            <a:r>
              <a:rPr lang="en-GB" dirty="0">
                <a:solidFill>
                  <a:schemeClr val="tx1"/>
                </a:solidFill>
              </a:rPr>
              <a:t>66 White British</a:t>
            </a:r>
          </a:p>
          <a:p>
            <a:pPr marL="285750" indent="-285750">
              <a:spcAft>
                <a:spcPts val="600"/>
              </a:spcAft>
              <a:buFont typeface="Arial" panose="020B0604020202020204" pitchFamily="34" charset="0"/>
              <a:buChar char="•"/>
            </a:pPr>
            <a:r>
              <a:rPr lang="en-GB" dirty="0">
                <a:solidFill>
                  <a:schemeClr val="tx1"/>
                </a:solidFill>
              </a:rPr>
              <a:t>6 Asian</a:t>
            </a:r>
          </a:p>
          <a:p>
            <a:pPr marL="285750" indent="-285750">
              <a:spcAft>
                <a:spcPts val="600"/>
              </a:spcAft>
              <a:buFont typeface="Arial" panose="020B0604020202020204" pitchFamily="34" charset="0"/>
              <a:buChar char="•"/>
            </a:pPr>
            <a:r>
              <a:rPr lang="en-GB" dirty="0">
                <a:solidFill>
                  <a:schemeClr val="tx1"/>
                </a:solidFill>
              </a:rPr>
              <a:t>3 BAME</a:t>
            </a:r>
          </a:p>
          <a:p>
            <a:pPr marL="285750" indent="-285750">
              <a:spcAft>
                <a:spcPts val="600"/>
              </a:spcAft>
              <a:buFont typeface="Arial" panose="020B0604020202020204" pitchFamily="34" charset="0"/>
              <a:buChar char="•"/>
            </a:pPr>
            <a:r>
              <a:rPr lang="en-GB" dirty="0">
                <a:solidFill>
                  <a:schemeClr val="tx1"/>
                </a:solidFill>
              </a:rPr>
              <a:t>3 mixed ethnicity</a:t>
            </a:r>
          </a:p>
        </p:txBody>
      </p:sp>
      <p:sp>
        <p:nvSpPr>
          <p:cNvPr id="20" name="Rectangle: Rounded Corners 19">
            <a:extLst>
              <a:ext uri="{FF2B5EF4-FFF2-40B4-BE49-F238E27FC236}">
                <a16:creationId xmlns:a16="http://schemas.microsoft.com/office/drawing/2014/main" id="{C934BADE-A193-4E9D-8DB8-D3CEED3675E4}"/>
              </a:ext>
            </a:extLst>
          </p:cNvPr>
          <p:cNvSpPr/>
          <p:nvPr/>
        </p:nvSpPr>
        <p:spPr>
          <a:xfrm>
            <a:off x="8037195" y="2561303"/>
            <a:ext cx="3825196" cy="240410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In terms of risk factors:</a:t>
            </a:r>
          </a:p>
          <a:p>
            <a:endParaRPr lang="en-GB" dirty="0">
              <a:solidFill>
                <a:schemeClr val="tx1"/>
              </a:solidFill>
            </a:endParaRPr>
          </a:p>
          <a:p>
            <a:pPr marL="285750" indent="-285750">
              <a:spcAft>
                <a:spcPts val="600"/>
              </a:spcAft>
              <a:buFont typeface="Arial" panose="020B0604020202020204" pitchFamily="34" charset="0"/>
              <a:buChar char="•"/>
            </a:pPr>
            <a:r>
              <a:rPr lang="en-GB" dirty="0">
                <a:solidFill>
                  <a:schemeClr val="tx1"/>
                </a:solidFill>
              </a:rPr>
              <a:t>59 featured domestic abuse</a:t>
            </a:r>
          </a:p>
          <a:p>
            <a:pPr marL="285750" indent="-285750">
              <a:spcAft>
                <a:spcPts val="600"/>
              </a:spcAft>
              <a:buFont typeface="Arial" panose="020B0604020202020204" pitchFamily="34" charset="0"/>
              <a:buChar char="•"/>
            </a:pPr>
            <a:r>
              <a:rPr lang="en-GB" dirty="0">
                <a:solidFill>
                  <a:schemeClr val="tx1"/>
                </a:solidFill>
              </a:rPr>
              <a:t>32 featured mental health problems for fathers</a:t>
            </a:r>
          </a:p>
          <a:p>
            <a:pPr marL="285750" indent="-285750">
              <a:spcAft>
                <a:spcPts val="600"/>
              </a:spcAft>
              <a:buFont typeface="Arial" panose="020B0604020202020204" pitchFamily="34" charset="0"/>
              <a:buChar char="•"/>
            </a:pPr>
            <a:r>
              <a:rPr lang="en-GB" dirty="0">
                <a:solidFill>
                  <a:schemeClr val="tx1"/>
                </a:solidFill>
              </a:rPr>
              <a:t>30 featured young parents</a:t>
            </a:r>
          </a:p>
          <a:p>
            <a:pPr marL="285750" indent="-285750">
              <a:spcAft>
                <a:spcPts val="600"/>
              </a:spcAft>
              <a:buFont typeface="Arial" panose="020B0604020202020204" pitchFamily="34" charset="0"/>
              <a:buChar char="•"/>
            </a:pPr>
            <a:r>
              <a:rPr lang="en-GB" dirty="0">
                <a:solidFill>
                  <a:schemeClr val="tx1"/>
                </a:solidFill>
              </a:rPr>
              <a:t>5 parents were care leavers</a:t>
            </a:r>
          </a:p>
        </p:txBody>
      </p:sp>
      <p:sp>
        <p:nvSpPr>
          <p:cNvPr id="10" name="Oval 9">
            <a:extLst>
              <a:ext uri="{FF2B5EF4-FFF2-40B4-BE49-F238E27FC236}">
                <a16:creationId xmlns:a16="http://schemas.microsoft.com/office/drawing/2014/main" id="{80868D3D-D95E-410B-A4E7-D6E9E8F064FD}"/>
              </a:ext>
            </a:extLst>
          </p:cNvPr>
          <p:cNvSpPr/>
          <p:nvPr/>
        </p:nvSpPr>
        <p:spPr>
          <a:xfrm>
            <a:off x="2624979" y="806412"/>
            <a:ext cx="1528413" cy="149616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92</a:t>
            </a:r>
          </a:p>
        </p:txBody>
      </p:sp>
      <p:sp>
        <p:nvSpPr>
          <p:cNvPr id="4" name="Title 3">
            <a:extLst>
              <a:ext uri="{FF2B5EF4-FFF2-40B4-BE49-F238E27FC236}">
                <a16:creationId xmlns:a16="http://schemas.microsoft.com/office/drawing/2014/main" id="{4F6E998D-EBC9-0F4B-B59C-4250C5C20C74}"/>
              </a:ext>
            </a:extLst>
          </p:cNvPr>
          <p:cNvSpPr>
            <a:spLocks noGrp="1"/>
          </p:cNvSpPr>
          <p:nvPr>
            <p:ph type="title"/>
          </p:nvPr>
        </p:nvSpPr>
        <p:spPr>
          <a:xfrm>
            <a:off x="838200" y="175160"/>
            <a:ext cx="10515600" cy="689894"/>
          </a:xfrm>
        </p:spPr>
        <p:txBody>
          <a:bodyPr>
            <a:normAutofit fontScale="90000"/>
          </a:bodyPr>
          <a:lstStyle/>
          <a:p>
            <a:r>
              <a:rPr lang="en-US" dirty="0"/>
              <a:t>The Review in Numbers</a:t>
            </a:r>
          </a:p>
        </p:txBody>
      </p:sp>
    </p:spTree>
    <p:extLst>
      <p:ext uri="{BB962C8B-B14F-4D97-AF65-F5344CB8AC3E}">
        <p14:creationId xmlns:p14="http://schemas.microsoft.com/office/powerpoint/2010/main" val="17732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863915-2F5D-234A-9E47-A3EDD95103B3}"/>
              </a:ext>
            </a:extLst>
          </p:cNvPr>
          <p:cNvSpPr>
            <a:spLocks noGrp="1"/>
          </p:cNvSpPr>
          <p:nvPr>
            <p:ph type="title"/>
          </p:nvPr>
        </p:nvSpPr>
        <p:spPr>
          <a:xfrm>
            <a:off x="287079" y="267142"/>
            <a:ext cx="10515600" cy="942680"/>
          </a:xfrm>
        </p:spPr>
        <p:txBody>
          <a:bodyPr/>
          <a:lstStyle/>
          <a:p>
            <a:r>
              <a:rPr lang="en-US" dirty="0"/>
              <a:t>Key Findings</a:t>
            </a:r>
          </a:p>
        </p:txBody>
      </p:sp>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287079" y="1084521"/>
            <a:ext cx="11066721" cy="5773479"/>
          </a:xfrm>
        </p:spPr>
        <p:txBody>
          <a:bodyPr>
            <a:noAutofit/>
          </a:bodyPr>
          <a:lstStyle/>
          <a:p>
            <a:pPr marL="0" indent="0">
              <a:buNone/>
            </a:pPr>
            <a:r>
              <a:rPr lang="en-GB" sz="2400" b="0" dirty="0"/>
              <a:t>Prevalence:</a:t>
            </a:r>
          </a:p>
          <a:p>
            <a:pPr marL="342900" indent="-342900"/>
            <a:r>
              <a:rPr lang="en-GB" sz="2000" b="0" dirty="0"/>
              <a:t>Men are more likely to be perpetrators of death and harm (especially abusive head trauma) in range of 2:1 – 10:1 </a:t>
            </a:r>
          </a:p>
          <a:p>
            <a:pPr marL="342900" indent="-342900"/>
            <a:r>
              <a:rPr lang="en-GB" sz="2000" b="0" dirty="0"/>
              <a:t>Fathers outnumber step-fathers as perpetrators – but considerably less step-fathers for under 1yrs </a:t>
            </a:r>
          </a:p>
          <a:p>
            <a:pPr marL="342900" indent="-342900"/>
            <a:r>
              <a:rPr lang="en-GB" sz="2000" b="0" dirty="0"/>
              <a:t>Boys much more likely to be victims (c56%-44%)</a:t>
            </a:r>
          </a:p>
          <a:p>
            <a:pPr marL="342900" indent="-342900"/>
            <a:r>
              <a:rPr lang="en-GB" sz="2000" b="0" dirty="0"/>
              <a:t>The men concerned:</a:t>
            </a:r>
          </a:p>
          <a:p>
            <a:pPr marL="800100" lvl="1" indent="-342900"/>
            <a:r>
              <a:rPr lang="en-GB" sz="2000" b="1" dirty="0">
                <a:solidFill>
                  <a:schemeClr val="accent5">
                    <a:lumMod val="75000"/>
                  </a:schemeClr>
                </a:solidFill>
              </a:rPr>
              <a:t>Experiences of adversity in childhood</a:t>
            </a:r>
          </a:p>
          <a:p>
            <a:pPr marL="800100" lvl="1" indent="-342900"/>
            <a:r>
              <a:rPr lang="en-GB" sz="2000" b="1" dirty="0">
                <a:solidFill>
                  <a:schemeClr val="accent5">
                    <a:lumMod val="75000"/>
                  </a:schemeClr>
                </a:solidFill>
              </a:rPr>
              <a:t>Substance abuse</a:t>
            </a:r>
            <a:r>
              <a:rPr lang="en-GB" sz="2000" b="0" dirty="0"/>
              <a:t>, </a:t>
            </a:r>
            <a:r>
              <a:rPr lang="en-GB" sz="2000" b="0" dirty="0">
                <a:solidFill>
                  <a:schemeClr val="tx1"/>
                </a:solidFill>
              </a:rPr>
              <a:t>especially use of drugs, is substantial and has to a large degree been normalised – it is described rarely analysed </a:t>
            </a:r>
            <a:endParaRPr lang="en-GB" sz="2000" dirty="0">
              <a:solidFill>
                <a:schemeClr val="tx1"/>
              </a:solidFill>
            </a:endParaRPr>
          </a:p>
          <a:p>
            <a:pPr marL="800100" lvl="1" indent="-342900"/>
            <a:r>
              <a:rPr lang="en-GB" sz="2000" b="1" dirty="0">
                <a:solidFill>
                  <a:schemeClr val="accent5">
                    <a:lumMod val="75000"/>
                  </a:schemeClr>
                </a:solidFill>
              </a:rPr>
              <a:t>Mental ill health</a:t>
            </a:r>
            <a:r>
              <a:rPr lang="en-GB" sz="2000" b="0" dirty="0">
                <a:solidFill>
                  <a:schemeClr val="tx1"/>
                </a:solidFill>
              </a:rPr>
              <a:t>, not always diagnosed but histories of ADHD, anger management issues, anxiety and depression</a:t>
            </a:r>
          </a:p>
          <a:p>
            <a:pPr marL="800100" lvl="1" indent="-342900">
              <a:buClr>
                <a:schemeClr val="accent5">
                  <a:lumMod val="75000"/>
                </a:schemeClr>
              </a:buClr>
            </a:pPr>
            <a:r>
              <a:rPr lang="en-GB" sz="2000" b="0" dirty="0">
                <a:solidFill>
                  <a:schemeClr val="tx1"/>
                </a:solidFill>
              </a:rPr>
              <a:t>The co-existence of </a:t>
            </a:r>
            <a:r>
              <a:rPr lang="en-GB" sz="2000" b="1" dirty="0">
                <a:solidFill>
                  <a:schemeClr val="accent5">
                    <a:lumMod val="75000"/>
                  </a:schemeClr>
                </a:solidFill>
              </a:rPr>
              <a:t>domestic abuse </a:t>
            </a:r>
            <a:r>
              <a:rPr lang="en-GB" sz="2000" b="0" dirty="0">
                <a:solidFill>
                  <a:schemeClr val="tx1"/>
                </a:solidFill>
              </a:rPr>
              <a:t>and the fact that some men mitigate their difficulties with others through a rapid default to aggression and controlling behaviour</a:t>
            </a:r>
          </a:p>
          <a:p>
            <a:r>
              <a:rPr lang="en-GB" sz="2000" dirty="0">
                <a:solidFill>
                  <a:schemeClr val="accent1"/>
                </a:solidFill>
              </a:rPr>
              <a:t>	</a:t>
            </a:r>
            <a:endParaRPr lang="en-GB" sz="2000" b="0" dirty="0"/>
          </a:p>
        </p:txBody>
      </p:sp>
    </p:spTree>
    <p:extLst>
      <p:ext uri="{BB962C8B-B14F-4D97-AF65-F5344CB8AC3E}">
        <p14:creationId xmlns:p14="http://schemas.microsoft.com/office/powerpoint/2010/main" val="112625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691116" y="1397357"/>
            <a:ext cx="10515599" cy="3780699"/>
          </a:xfrm>
        </p:spPr>
        <p:txBody>
          <a:bodyPr>
            <a:normAutofit/>
          </a:bodyPr>
          <a:lstStyle/>
          <a:p>
            <a:pPr marL="0" indent="0">
              <a:buNone/>
            </a:pPr>
            <a:r>
              <a:rPr lang="en-GB" b="1" dirty="0">
                <a:solidFill>
                  <a:schemeClr val="accent1"/>
                </a:solidFill>
              </a:rPr>
              <a:t>Contextual factors:</a:t>
            </a:r>
            <a:endParaRPr lang="en-GB" b="1" dirty="0"/>
          </a:p>
          <a:p>
            <a:endParaRPr lang="en-GB" sz="2400" dirty="0"/>
          </a:p>
          <a:p>
            <a:pPr marL="342900" indent="-342900"/>
            <a:r>
              <a:rPr lang="en-GB" sz="2400" dirty="0"/>
              <a:t>Living with the pressures of poverty, mounting debts, deprivation, worklessness, racism</a:t>
            </a:r>
          </a:p>
          <a:p>
            <a:pPr marL="342900" indent="-342900"/>
            <a:r>
              <a:rPr lang="en-GB" sz="2400" dirty="0"/>
              <a:t>Being a young parent and/or care leaver. Nearly 40% of the cases in the fieldwork cohort involved very young parents. </a:t>
            </a:r>
          </a:p>
          <a:p>
            <a:pPr marL="342900" indent="-342900"/>
            <a:r>
              <a:rPr lang="en-GB" sz="2400" dirty="0"/>
              <a:t>Violent acts – not necessarily violent men or men with histories of violence </a:t>
            </a:r>
          </a:p>
        </p:txBody>
      </p:sp>
      <p:sp>
        <p:nvSpPr>
          <p:cNvPr id="5" name="Title 4">
            <a:extLst>
              <a:ext uri="{FF2B5EF4-FFF2-40B4-BE49-F238E27FC236}">
                <a16:creationId xmlns:a16="http://schemas.microsoft.com/office/drawing/2014/main" id="{A6B9845B-6EF1-334C-9255-56324F601B32}"/>
              </a:ext>
            </a:extLst>
          </p:cNvPr>
          <p:cNvSpPr>
            <a:spLocks noGrp="1"/>
          </p:cNvSpPr>
          <p:nvPr>
            <p:ph type="title"/>
          </p:nvPr>
        </p:nvSpPr>
        <p:spPr>
          <a:xfrm>
            <a:off x="838200" y="365125"/>
            <a:ext cx="10515600" cy="857619"/>
          </a:xfrm>
        </p:spPr>
        <p:txBody>
          <a:bodyPr/>
          <a:lstStyle/>
          <a:p>
            <a:r>
              <a:rPr lang="en-US" dirty="0"/>
              <a:t>Key Findings</a:t>
            </a:r>
          </a:p>
        </p:txBody>
      </p:sp>
    </p:spTree>
    <p:extLst>
      <p:ext uri="{BB962C8B-B14F-4D97-AF65-F5344CB8AC3E}">
        <p14:creationId xmlns:p14="http://schemas.microsoft.com/office/powerpoint/2010/main" val="404036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838200" y="1524947"/>
            <a:ext cx="10081437" cy="3631843"/>
          </a:xfrm>
        </p:spPr>
        <p:txBody>
          <a:bodyPr>
            <a:normAutofit/>
          </a:bodyPr>
          <a:lstStyle/>
          <a:p>
            <a:pPr marL="0" indent="0">
              <a:buNone/>
            </a:pPr>
            <a:endParaRPr lang="en-GB" sz="2400" dirty="0"/>
          </a:p>
          <a:p>
            <a:pPr marL="0" indent="0">
              <a:buNone/>
            </a:pPr>
            <a:r>
              <a:rPr lang="en-GB" sz="2400" b="1" dirty="0">
                <a:solidFill>
                  <a:schemeClr val="accent5">
                    <a:lumMod val="75000"/>
                  </a:schemeClr>
                </a:solidFill>
              </a:rPr>
              <a:t>No one single indicator:</a:t>
            </a:r>
          </a:p>
          <a:p>
            <a:endParaRPr lang="en-GB" sz="2400" dirty="0"/>
          </a:p>
          <a:p>
            <a:pPr marL="457200" lvl="1" indent="0" algn="just">
              <a:buNone/>
            </a:pPr>
            <a:r>
              <a:rPr lang="en-GB" sz="2800" dirty="0"/>
              <a:t>Abuse occurs in the coming together of challenging personal histories, levels of current substance misuse and mental ill-health and ‘external’ pressures and stresses  - when responding to ’normal’ parenting demands…crying, illness, sleeplessness etc </a:t>
            </a:r>
          </a:p>
        </p:txBody>
      </p:sp>
      <p:sp>
        <p:nvSpPr>
          <p:cNvPr id="7" name="Title 6">
            <a:extLst>
              <a:ext uri="{FF2B5EF4-FFF2-40B4-BE49-F238E27FC236}">
                <a16:creationId xmlns:a16="http://schemas.microsoft.com/office/drawing/2014/main" id="{07A6D2BF-609B-8249-9137-1556C0E2B8F8}"/>
              </a:ext>
            </a:extLst>
          </p:cNvPr>
          <p:cNvSpPr>
            <a:spLocks noGrp="1"/>
          </p:cNvSpPr>
          <p:nvPr>
            <p:ph type="title"/>
          </p:nvPr>
        </p:nvSpPr>
        <p:spPr/>
        <p:txBody>
          <a:bodyPr/>
          <a:lstStyle/>
          <a:p>
            <a:r>
              <a:rPr lang="en-US" dirty="0"/>
              <a:t>Key Finding</a:t>
            </a:r>
          </a:p>
        </p:txBody>
      </p:sp>
    </p:spTree>
    <p:extLst>
      <p:ext uri="{BB962C8B-B14F-4D97-AF65-F5344CB8AC3E}">
        <p14:creationId xmlns:p14="http://schemas.microsoft.com/office/powerpoint/2010/main" val="21449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2B5C8-D477-4A0C-BC79-A9192839ADE3}"/>
              </a:ext>
            </a:extLst>
          </p:cNvPr>
          <p:cNvSpPr>
            <a:spLocks noGrp="1"/>
          </p:cNvSpPr>
          <p:nvPr>
            <p:ph sz="half" idx="1"/>
          </p:nvPr>
        </p:nvSpPr>
        <p:spPr>
          <a:xfrm>
            <a:off x="646814" y="1105789"/>
            <a:ext cx="10898372" cy="4072268"/>
          </a:xfrm>
        </p:spPr>
        <p:txBody>
          <a:bodyPr>
            <a:normAutofit/>
          </a:bodyPr>
          <a:lstStyle/>
          <a:p>
            <a:pPr marL="342900" indent="-342900"/>
            <a:endParaRPr lang="en-GB" sz="2600" dirty="0"/>
          </a:p>
          <a:p>
            <a:pPr marL="342900" indent="-342900">
              <a:spcBef>
                <a:spcPts val="0"/>
              </a:spcBef>
              <a:spcAft>
                <a:spcPts val="1200"/>
              </a:spcAft>
            </a:pPr>
            <a:r>
              <a:rPr lang="en-GB" sz="2600" dirty="0"/>
              <a:t>Of the 92 cases in our original cohort, 49% were known only to universal service provision and a further 26% were known only to early help services </a:t>
            </a:r>
          </a:p>
          <a:p>
            <a:pPr marL="342900" indent="-342900">
              <a:spcBef>
                <a:spcPts val="0"/>
              </a:spcBef>
              <a:spcAft>
                <a:spcPts val="1200"/>
              </a:spcAft>
            </a:pPr>
            <a:r>
              <a:rPr lang="en-GB" sz="2600" dirty="0"/>
              <a:t>We found men, keen to be involved, sharing difficulties about being included</a:t>
            </a:r>
          </a:p>
          <a:p>
            <a:pPr marL="342900" indent="-342900">
              <a:spcBef>
                <a:spcPts val="0"/>
              </a:spcBef>
              <a:spcAft>
                <a:spcPts val="1200"/>
              </a:spcAft>
            </a:pPr>
            <a:r>
              <a:rPr lang="en-GB" sz="2600" dirty="0"/>
              <a:t>Men who are less keen but are more vulnerable and might present risk are ’enabled’ not to be involved</a:t>
            </a:r>
          </a:p>
          <a:p>
            <a:pPr marL="342900" indent="-342900">
              <a:spcBef>
                <a:spcPts val="0"/>
              </a:spcBef>
              <a:spcAft>
                <a:spcPts val="1200"/>
              </a:spcAft>
            </a:pPr>
            <a:r>
              <a:rPr lang="en-GB" sz="2600" dirty="0"/>
              <a:t>While maternal health and wellbeing are, and should be, the main focus of maternity services, insufficient attention to engaging men often means that support to enable them to be active and confident fathers is limited </a:t>
            </a:r>
          </a:p>
          <a:p>
            <a:pPr marL="342900" indent="-342900"/>
            <a:endParaRPr lang="en-GB" sz="2600" dirty="0"/>
          </a:p>
        </p:txBody>
      </p:sp>
      <p:sp>
        <p:nvSpPr>
          <p:cNvPr id="5" name="Title 4">
            <a:extLst>
              <a:ext uri="{FF2B5EF4-FFF2-40B4-BE49-F238E27FC236}">
                <a16:creationId xmlns:a16="http://schemas.microsoft.com/office/drawing/2014/main" id="{3B647676-A1AD-9448-9A76-49854CEF7884}"/>
              </a:ext>
            </a:extLst>
          </p:cNvPr>
          <p:cNvSpPr>
            <a:spLocks noGrp="1"/>
          </p:cNvSpPr>
          <p:nvPr>
            <p:ph type="title"/>
          </p:nvPr>
        </p:nvSpPr>
        <p:spPr>
          <a:xfrm>
            <a:off x="838200" y="290699"/>
            <a:ext cx="10515600" cy="985210"/>
          </a:xfrm>
        </p:spPr>
        <p:txBody>
          <a:bodyPr/>
          <a:lstStyle/>
          <a:p>
            <a:r>
              <a:rPr lang="en-US" dirty="0"/>
              <a:t>Key Findings – Universal Provision</a:t>
            </a:r>
          </a:p>
        </p:txBody>
      </p:sp>
    </p:spTree>
    <p:extLst>
      <p:ext uri="{BB962C8B-B14F-4D97-AF65-F5344CB8AC3E}">
        <p14:creationId xmlns:p14="http://schemas.microsoft.com/office/powerpoint/2010/main" val="207817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2ACFE8-6A01-6149-88C0-8A00F22A17E3}" vid="{CB5221CE-B998-CF49-BE22-EE1E39E62E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948D58F5EA9E48A8D509D3B5274264" ma:contentTypeVersion="13" ma:contentTypeDescription="Create a new document." ma:contentTypeScope="" ma:versionID="4cf560b36324f8c849b58e0ac5736669">
  <xsd:schema xmlns:xsd="http://www.w3.org/2001/XMLSchema" xmlns:xs="http://www.w3.org/2001/XMLSchema" xmlns:p="http://schemas.microsoft.com/office/2006/metadata/properties" xmlns:ns3="d4513d6b-eebb-4b4e-9324-ecc5e715efaa" xmlns:ns4="2878f633-acc2-4357-b6f4-789905b014e9" targetNamespace="http://schemas.microsoft.com/office/2006/metadata/properties" ma:root="true" ma:fieldsID="4955372da6044a4b2c668fd20fd94b05" ns3:_="" ns4:_="">
    <xsd:import namespace="d4513d6b-eebb-4b4e-9324-ecc5e715efaa"/>
    <xsd:import namespace="2878f633-acc2-4357-b6f4-789905b014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513d6b-eebb-4b4e-9324-ecc5e715e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78f633-acc2-4357-b6f4-789905b014e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A5BF94-566F-4854-AEFA-E81B8538F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513d6b-eebb-4b4e-9324-ecc5e715efaa"/>
    <ds:schemaRef ds:uri="2878f633-acc2-4357-b6f4-789905b014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B5646B-6CD5-492B-BED2-0988E344FA73}">
  <ds:schemaRefs>
    <ds:schemaRef ds:uri="http://schemas.microsoft.com/sharepoint/v3/contenttype/forms"/>
  </ds:schemaRefs>
</ds:datastoreItem>
</file>

<file path=customXml/itemProps3.xml><?xml version="1.0" encoding="utf-8"?>
<ds:datastoreItem xmlns:ds="http://schemas.openxmlformats.org/officeDocument/2006/customXml" ds:itemID="{62F509CC-21B3-4811-9C9B-EC2BFE7207D6}">
  <ds:schemaRefs>
    <ds:schemaRef ds:uri="http://schemas.microsoft.com/office/2006/metadata/properties"/>
    <ds:schemaRef ds:uri="http://purl.org/dc/elements/1.1/"/>
    <ds:schemaRef ds:uri="http://schemas.microsoft.com/office/infopath/2007/PartnerControls"/>
    <ds:schemaRef ds:uri="2878f633-acc2-4357-b6f4-789905b014e9"/>
    <ds:schemaRef ds:uri="http://purl.org/dc/terms/"/>
    <ds:schemaRef ds:uri="d4513d6b-eebb-4b4e-9324-ecc5e715efaa"/>
    <ds:schemaRef ds:uri="http://purl.org/dc/dcmitype/"/>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54</TotalTime>
  <Words>1733</Words>
  <Application>Microsoft Macintosh PowerPoint</Application>
  <PresentationFormat>Widescreen</PresentationFormat>
  <Paragraphs>156</Paragraphs>
  <Slides>20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Safeguarding Children under 1 from non-accidental injury</vt:lpstr>
      <vt:lpstr>About the Review</vt:lpstr>
      <vt:lpstr>“The Myth of Invisible Men”</vt:lpstr>
      <vt:lpstr>Methodology</vt:lpstr>
      <vt:lpstr>The Review in Numbers</vt:lpstr>
      <vt:lpstr>Key Findings</vt:lpstr>
      <vt:lpstr>Key Findings</vt:lpstr>
      <vt:lpstr>Key Finding</vt:lpstr>
      <vt:lpstr>Key Findings – Universal Provision</vt:lpstr>
      <vt:lpstr>Key Findings – Universal Provision</vt:lpstr>
      <vt:lpstr>Key Findings - Information Sharing &amp; Information Seeking</vt:lpstr>
      <vt:lpstr>Key Finding – Specialist Services</vt:lpstr>
      <vt:lpstr>What this means for practice</vt:lpstr>
      <vt:lpstr>Four-tier model</vt:lpstr>
      <vt:lpstr>Challenges to local safeguarding partners</vt:lpstr>
      <vt:lpstr>Conclusions</vt:lpstr>
      <vt:lpstr>Conclusions</vt:lpstr>
      <vt:lpstr>Recommendations</vt:lpstr>
      <vt:lpstr>Communications:</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Children under 1 from non-accidental injury</dc:title>
  <dc:creator>ALISON THORPE</dc:creator>
  <cp:lastModifiedBy>ALISON THORPE</cp:lastModifiedBy>
  <cp:revision>1</cp:revision>
  <cp:lastPrinted>2020-07-03T20:30:13Z</cp:lastPrinted>
  <dcterms:created xsi:type="dcterms:W3CDTF">2021-09-27T10:40:15Z</dcterms:created>
  <dcterms:modified xsi:type="dcterms:W3CDTF">2021-09-27T11:34:55Z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0x010100C6948D58F5EA9E48A8D509D3B5274264</vt:lpwstr>
  </property>
</Properties>
</file>