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84" r:id="rId5"/>
    <p:sldMasterId id="2147483687" r:id="rId6"/>
  </p:sldMasterIdLst>
  <p:notesMasterIdLst>
    <p:notesMasterId r:id="rId21"/>
  </p:notesMasterIdLst>
  <p:handoutMasterIdLst>
    <p:handoutMasterId r:id="rId22"/>
  </p:handoutMasterIdLst>
  <p:sldIdLst>
    <p:sldId id="256" r:id="rId7"/>
    <p:sldId id="339" r:id="rId8"/>
    <p:sldId id="328" r:id="rId9"/>
    <p:sldId id="257" r:id="rId10"/>
    <p:sldId id="258" r:id="rId11"/>
    <p:sldId id="280" r:id="rId12"/>
    <p:sldId id="259" r:id="rId13"/>
    <p:sldId id="312" r:id="rId14"/>
    <p:sldId id="311" r:id="rId15"/>
    <p:sldId id="313" r:id="rId16"/>
    <p:sldId id="289" r:id="rId17"/>
    <p:sldId id="323" r:id="rId18"/>
    <p:sldId id="325" r:id="rId19"/>
    <p:sldId id="337"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370433-C756-4972-9F29-87197EA6153B}" v="33" dt="2020-07-15T12:42:55.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5" autoAdjust="0"/>
    <p:restoredTop sz="77957" autoAdjust="0"/>
  </p:normalViewPr>
  <p:slideViewPr>
    <p:cSldViewPr>
      <p:cViewPr varScale="1">
        <p:scale>
          <a:sx n="52" d="100"/>
          <a:sy n="52" d="100"/>
        </p:scale>
        <p:origin x="1672" y="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a O'Neill" userId="70a1c081-0095-4dce-9a6b-301e3fb3133d" providerId="ADAL" clId="{A6370433-C756-4972-9F29-87197EA6153B}"/>
    <pc:docChg chg="custSel modSld sldOrd">
      <pc:chgData name="Ella O'Neill" userId="70a1c081-0095-4dce-9a6b-301e3fb3133d" providerId="ADAL" clId="{A6370433-C756-4972-9F29-87197EA6153B}" dt="2020-07-15T12:40:49.739" v="65"/>
      <pc:docMkLst>
        <pc:docMk/>
      </pc:docMkLst>
      <pc:sldChg chg="modSp">
        <pc:chgData name="Ella O'Neill" userId="70a1c081-0095-4dce-9a6b-301e3fb3133d" providerId="ADAL" clId="{A6370433-C756-4972-9F29-87197EA6153B}" dt="2020-07-15T07:34:50.972" v="44" actId="20577"/>
        <pc:sldMkLst>
          <pc:docMk/>
          <pc:sldMk cId="2041784365" sldId="259"/>
        </pc:sldMkLst>
        <pc:spChg chg="mod">
          <ac:chgData name="Ella O'Neill" userId="70a1c081-0095-4dce-9a6b-301e3fb3133d" providerId="ADAL" clId="{A6370433-C756-4972-9F29-87197EA6153B}" dt="2020-07-15T07:34:50.972" v="44" actId="20577"/>
          <ac:spMkLst>
            <pc:docMk/>
            <pc:sldMk cId="2041784365" sldId="259"/>
            <ac:spMk id="3" creationId="{00000000-0000-0000-0000-000000000000}"/>
          </ac:spMkLst>
        </pc:spChg>
      </pc:sldChg>
      <pc:sldChg chg="addSp delSp modSp delAnim modNotesTx">
        <pc:chgData name="Ella O'Neill" userId="70a1c081-0095-4dce-9a6b-301e3fb3133d" providerId="ADAL" clId="{A6370433-C756-4972-9F29-87197EA6153B}" dt="2020-07-15T08:19:51.640" v="61"/>
        <pc:sldMkLst>
          <pc:docMk/>
          <pc:sldMk cId="2977174772" sldId="311"/>
        </pc:sldMkLst>
        <pc:picChg chg="add mod">
          <ac:chgData name="Ella O'Neill" userId="70a1c081-0095-4dce-9a6b-301e3fb3133d" providerId="ADAL" clId="{A6370433-C756-4972-9F29-87197EA6153B}" dt="2020-07-15T08:19:51.640" v="61"/>
          <ac:picMkLst>
            <pc:docMk/>
            <pc:sldMk cId="2977174772" sldId="311"/>
            <ac:picMk id="4" creationId="{2AE3EA07-ABBA-4403-A64C-0DBD81CAF0F2}"/>
          </ac:picMkLst>
        </pc:picChg>
        <pc:picChg chg="del">
          <ac:chgData name="Ella O'Neill" userId="70a1c081-0095-4dce-9a6b-301e3fb3133d" providerId="ADAL" clId="{A6370433-C756-4972-9F29-87197EA6153B}" dt="2020-07-15T08:18:40.762" v="60" actId="478"/>
          <ac:picMkLst>
            <pc:docMk/>
            <pc:sldMk cId="2977174772" sldId="311"/>
            <ac:picMk id="8" creationId="{D62B2842-5E98-4935-89A9-92E3D4FCA0D4}"/>
          </ac:picMkLst>
        </pc:picChg>
      </pc:sldChg>
      <pc:sldChg chg="modSp">
        <pc:chgData name="Ella O'Neill" userId="70a1c081-0095-4dce-9a6b-301e3fb3133d" providerId="ADAL" clId="{A6370433-C756-4972-9F29-87197EA6153B}" dt="2020-07-14T16:07:59.648" v="3" actId="20577"/>
        <pc:sldMkLst>
          <pc:docMk/>
          <pc:sldMk cId="660533945" sldId="313"/>
        </pc:sldMkLst>
        <pc:spChg chg="mod">
          <ac:chgData name="Ella O'Neill" userId="70a1c081-0095-4dce-9a6b-301e3fb3133d" providerId="ADAL" clId="{A6370433-C756-4972-9F29-87197EA6153B}" dt="2020-07-14T16:07:59.648" v="3" actId="20577"/>
          <ac:spMkLst>
            <pc:docMk/>
            <pc:sldMk cId="660533945" sldId="313"/>
            <ac:spMk id="3" creationId="{00000000-0000-0000-0000-000000000000}"/>
          </ac:spMkLst>
        </pc:spChg>
      </pc:sldChg>
      <pc:sldChg chg="modSp">
        <pc:chgData name="Ella O'Neill" userId="70a1c081-0095-4dce-9a6b-301e3fb3133d" providerId="ADAL" clId="{A6370433-C756-4972-9F29-87197EA6153B}" dt="2020-07-14T16:11:22.298" v="16" actId="20577"/>
        <pc:sldMkLst>
          <pc:docMk/>
          <pc:sldMk cId="3919298243" sldId="325"/>
        </pc:sldMkLst>
        <pc:spChg chg="mod">
          <ac:chgData name="Ella O'Neill" userId="70a1c081-0095-4dce-9a6b-301e3fb3133d" providerId="ADAL" clId="{A6370433-C756-4972-9F29-87197EA6153B}" dt="2020-07-14T16:11:22.298" v="16" actId="20577"/>
          <ac:spMkLst>
            <pc:docMk/>
            <pc:sldMk cId="3919298243" sldId="325"/>
            <ac:spMk id="3" creationId="{00000000-0000-0000-0000-000000000000}"/>
          </ac:spMkLst>
        </pc:spChg>
      </pc:sldChg>
      <pc:sldChg chg="addSp delSp modSp ord delAnim">
        <pc:chgData name="Ella O'Neill" userId="70a1c081-0095-4dce-9a6b-301e3fb3133d" providerId="ADAL" clId="{A6370433-C756-4972-9F29-87197EA6153B}" dt="2020-07-15T12:40:49.739" v="65"/>
        <pc:sldMkLst>
          <pc:docMk/>
          <pc:sldMk cId="1587484870" sldId="328"/>
        </pc:sldMkLst>
        <pc:spChg chg="mod">
          <ac:chgData name="Ella O'Neill" userId="70a1c081-0095-4dce-9a6b-301e3fb3133d" providerId="ADAL" clId="{A6370433-C756-4972-9F29-87197EA6153B}" dt="2020-07-15T08:35:55.570" v="63" actId="20577"/>
          <ac:spMkLst>
            <pc:docMk/>
            <pc:sldMk cId="1587484870" sldId="328"/>
            <ac:spMk id="3" creationId="{00000000-0000-0000-0000-000000000000}"/>
          </ac:spMkLst>
        </pc:spChg>
        <pc:picChg chg="add mod">
          <ac:chgData name="Ella O'Neill" userId="70a1c081-0095-4dce-9a6b-301e3fb3133d" providerId="ADAL" clId="{A6370433-C756-4972-9F29-87197EA6153B}" dt="2020-07-15T12:40:49.739" v="65"/>
          <ac:picMkLst>
            <pc:docMk/>
            <pc:sldMk cId="1587484870" sldId="328"/>
            <ac:picMk id="4" creationId="{F0169ECD-6C3B-44C3-93B2-7E2103CA998E}"/>
          </ac:picMkLst>
        </pc:picChg>
        <pc:picChg chg="del">
          <ac:chgData name="Ella O'Neill" userId="70a1c081-0095-4dce-9a6b-301e3fb3133d" providerId="ADAL" clId="{A6370433-C756-4972-9F29-87197EA6153B}" dt="2020-07-15T12:40:18.119" v="64" actId="478"/>
          <ac:picMkLst>
            <pc:docMk/>
            <pc:sldMk cId="1587484870" sldId="328"/>
            <ac:picMk id="6" creationId="{34D3E033-F7F4-4E20-9F6F-E142888C755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A1A49DC-F0B4-4E34-B303-5868534431B7}" type="datetimeFigureOut">
              <a:rPr lang="en-GB" smtClean="0"/>
              <a:t>15/07/2020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E09A903-CEC6-4D38-9C41-A0103D6A1C5E}" type="slidenum">
              <a:rPr lang="en-GB" smtClean="0"/>
              <a:t>‹#›</a:t>
            </a:fld>
            <a:endParaRPr lang="en-GB"/>
          </a:p>
        </p:txBody>
      </p:sp>
    </p:spTree>
    <p:extLst>
      <p:ext uri="{BB962C8B-B14F-4D97-AF65-F5344CB8AC3E}">
        <p14:creationId xmlns:p14="http://schemas.microsoft.com/office/powerpoint/2010/main" val="1914248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2416FA2-062D-4C28-B6CA-383747995DC2}" type="datetimeFigureOut">
              <a:rPr lang="en-GB" smtClean="0"/>
              <a:t>15/07/2020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B38E4FD-EDFC-4964-AD34-B2CA65E01ACA}" type="slidenum">
              <a:rPr lang="en-GB" smtClean="0"/>
              <a:t>‹#›</a:t>
            </a:fld>
            <a:endParaRPr lang="en-GB"/>
          </a:p>
        </p:txBody>
      </p:sp>
    </p:spTree>
    <p:extLst>
      <p:ext uri="{BB962C8B-B14F-4D97-AF65-F5344CB8AC3E}">
        <p14:creationId xmlns:p14="http://schemas.microsoft.com/office/powerpoint/2010/main" val="122408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a:p>
            <a:r>
              <a:rPr lang="en-GB" dirty="0"/>
              <a:t> Welcome.  We hope the following presentation will introduce you to our multi agency risk management framework and risk recording tool.  We’re not able to provide face to face training at the moment so hope this helps you understand how the framework and tool can help you manage risk </a:t>
            </a:r>
            <a:r>
              <a:rPr lang="en-GB" dirty="0" err="1"/>
              <a:t>approporiately</a:t>
            </a:r>
            <a:r>
              <a:rPr lang="en-GB" dirty="0"/>
              <a:t>.</a:t>
            </a:r>
          </a:p>
        </p:txBody>
      </p:sp>
      <p:sp>
        <p:nvSpPr>
          <p:cNvPr id="4" name="Slide Number Placeholder 3"/>
          <p:cNvSpPr>
            <a:spLocks noGrp="1"/>
          </p:cNvSpPr>
          <p:nvPr>
            <p:ph type="sldNum" sz="quarter" idx="10"/>
          </p:nvPr>
        </p:nvSpPr>
        <p:spPr/>
        <p:txBody>
          <a:bodyPr/>
          <a:lstStyle/>
          <a:p>
            <a:fld id="{8B38E4FD-EDFC-4964-AD34-B2CA65E01ACA}" type="slidenum">
              <a:rPr lang="en-GB" smtClean="0"/>
              <a:t>1</a:t>
            </a:fld>
            <a:endParaRPr lang="en-GB"/>
          </a:p>
        </p:txBody>
      </p:sp>
    </p:spTree>
    <p:extLst>
      <p:ext uri="{BB962C8B-B14F-4D97-AF65-F5344CB8AC3E}">
        <p14:creationId xmlns:p14="http://schemas.microsoft.com/office/powerpoint/2010/main" val="3127334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38E4FD-EDFC-4964-AD34-B2CA65E01ACA}" type="slidenum">
              <a:rPr lang="en-GB" smtClean="0"/>
              <a:t>10</a:t>
            </a:fld>
            <a:endParaRPr lang="en-GB"/>
          </a:p>
        </p:txBody>
      </p:sp>
    </p:spTree>
    <p:extLst>
      <p:ext uri="{BB962C8B-B14F-4D97-AF65-F5344CB8AC3E}">
        <p14:creationId xmlns:p14="http://schemas.microsoft.com/office/powerpoint/2010/main" val="343588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38E4FD-EDFC-4964-AD34-B2CA65E01ACA}" type="slidenum">
              <a:rPr lang="en-GB" smtClean="0"/>
              <a:t>11</a:t>
            </a:fld>
            <a:endParaRPr lang="en-GB"/>
          </a:p>
        </p:txBody>
      </p:sp>
    </p:spTree>
    <p:extLst>
      <p:ext uri="{BB962C8B-B14F-4D97-AF65-F5344CB8AC3E}">
        <p14:creationId xmlns:p14="http://schemas.microsoft.com/office/powerpoint/2010/main" val="276283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8E4FD-EDFC-4964-AD34-B2CA65E01ACA}" type="slidenum">
              <a:rPr lang="en-GB" smtClean="0"/>
              <a:t>12</a:t>
            </a:fld>
            <a:endParaRPr lang="en-GB"/>
          </a:p>
        </p:txBody>
      </p:sp>
    </p:spTree>
    <p:extLst>
      <p:ext uri="{BB962C8B-B14F-4D97-AF65-F5344CB8AC3E}">
        <p14:creationId xmlns:p14="http://schemas.microsoft.com/office/powerpoint/2010/main" val="1861584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38E4FD-EDFC-4964-AD34-B2CA65E01ACA}" type="slidenum">
              <a:rPr lang="en-GB" smtClean="0"/>
              <a:t>13</a:t>
            </a:fld>
            <a:endParaRPr lang="en-GB"/>
          </a:p>
        </p:txBody>
      </p:sp>
    </p:spTree>
    <p:extLst>
      <p:ext uri="{BB962C8B-B14F-4D97-AF65-F5344CB8AC3E}">
        <p14:creationId xmlns:p14="http://schemas.microsoft.com/office/powerpoint/2010/main" val="3219966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check these links</a:t>
            </a:r>
          </a:p>
        </p:txBody>
      </p:sp>
      <p:sp>
        <p:nvSpPr>
          <p:cNvPr id="4" name="Slide Number Placeholder 3"/>
          <p:cNvSpPr>
            <a:spLocks noGrp="1"/>
          </p:cNvSpPr>
          <p:nvPr>
            <p:ph type="sldNum" sz="quarter" idx="10"/>
          </p:nvPr>
        </p:nvSpPr>
        <p:spPr/>
        <p:txBody>
          <a:bodyPr/>
          <a:lstStyle/>
          <a:p>
            <a:fld id="{8B38E4FD-EDFC-4964-AD34-B2CA65E01ACA}" type="slidenum">
              <a:rPr lang="en-GB" smtClean="0"/>
              <a:t>14</a:t>
            </a:fld>
            <a:endParaRPr lang="en-GB"/>
          </a:p>
        </p:txBody>
      </p:sp>
    </p:spTree>
    <p:extLst>
      <p:ext uri="{BB962C8B-B14F-4D97-AF65-F5344CB8AC3E}">
        <p14:creationId xmlns:p14="http://schemas.microsoft.com/office/powerpoint/2010/main" val="17447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risk management framework provides the overall policy while the tool is what you actually use to record but also guide you through the process</a:t>
            </a:r>
          </a:p>
          <a:p>
            <a:r>
              <a:rPr lang="en-GB" dirty="0"/>
              <a:t>The recording tool is available as a word document and can be adapted electronically depending on organisation and system capabilities</a:t>
            </a:r>
          </a:p>
          <a:p>
            <a:r>
              <a:rPr lang="en-GB" dirty="0"/>
              <a:t>The multi agency risk management framework and recording tool were developed for use on cases in Bracknell Forest and the Royal Borough of Windsor &amp; Maidenhead.  You can find out more information from our safeguarding partnership websites using the links above.</a:t>
            </a:r>
          </a:p>
          <a:p>
            <a:r>
              <a:rPr lang="en-GB" dirty="0"/>
              <a:t>Please note Slough has a similar but slightly different framework, which is available on the Slough partnership website.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E4FD-EDFC-4964-AD34-B2CA65E01AC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061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four aims of this session – we want to enable you to use the risk management framework effectively.</a:t>
            </a:r>
          </a:p>
        </p:txBody>
      </p:sp>
      <p:sp>
        <p:nvSpPr>
          <p:cNvPr id="4" name="Slide Number Placeholder 3"/>
          <p:cNvSpPr>
            <a:spLocks noGrp="1"/>
          </p:cNvSpPr>
          <p:nvPr>
            <p:ph type="sldNum" sz="quarter" idx="10"/>
          </p:nvPr>
        </p:nvSpPr>
        <p:spPr/>
        <p:txBody>
          <a:bodyPr/>
          <a:lstStyle/>
          <a:p>
            <a:fld id="{8B38E4FD-EDFC-4964-AD34-B2CA65E01ACA}" type="slidenum">
              <a:rPr lang="en-GB" smtClean="0"/>
              <a:t>3</a:t>
            </a:fld>
            <a:endParaRPr lang="en-GB"/>
          </a:p>
        </p:txBody>
      </p:sp>
    </p:spTree>
    <p:extLst>
      <p:ext uri="{BB962C8B-B14F-4D97-AF65-F5344CB8AC3E}">
        <p14:creationId xmlns:p14="http://schemas.microsoft.com/office/powerpoint/2010/main" val="312842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The local safeguarding adults boards identified a need to help practitioners manage risk in certain circumstances, particularly when people chose not to engage with us.</a:t>
            </a:r>
          </a:p>
        </p:txBody>
      </p:sp>
      <p:sp>
        <p:nvSpPr>
          <p:cNvPr id="4" name="Slide Number Placeholder 3"/>
          <p:cNvSpPr>
            <a:spLocks noGrp="1"/>
          </p:cNvSpPr>
          <p:nvPr>
            <p:ph type="sldNum" sz="quarter" idx="10"/>
          </p:nvPr>
        </p:nvSpPr>
        <p:spPr/>
        <p:txBody>
          <a:bodyPr/>
          <a:lstStyle/>
          <a:p>
            <a:fld id="{8B38E4FD-EDFC-4964-AD34-B2CA65E01ACA}" type="slidenum">
              <a:rPr lang="en-GB" smtClean="0"/>
              <a:t>4</a:t>
            </a:fld>
            <a:endParaRPr lang="en-GB"/>
          </a:p>
        </p:txBody>
      </p:sp>
    </p:spTree>
    <p:extLst>
      <p:ext uri="{BB962C8B-B14F-4D97-AF65-F5344CB8AC3E}">
        <p14:creationId xmlns:p14="http://schemas.microsoft.com/office/powerpoint/2010/main" val="392781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This is the approach partners in Bracknell Forest and the Royal Borough have adopted to manage risk.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It should not be confused with “business as usual” safeguarding (section 42 etc).  So safeguarding referrals should continue to be made in the normal 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 </a:t>
            </a:r>
            <a:r>
              <a:rPr lang="en-GB" b="0" dirty="0"/>
              <a:t>framework complements established safeguarding and risk management processes including existing partner arrangements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8B38E4FD-EDFC-4964-AD34-B2CA65E01ACA}" type="slidenum">
              <a:rPr lang="en-GB" smtClean="0"/>
              <a:t>5</a:t>
            </a:fld>
            <a:endParaRPr lang="en-GB"/>
          </a:p>
        </p:txBody>
      </p:sp>
    </p:spTree>
    <p:extLst>
      <p:ext uri="{BB962C8B-B14F-4D97-AF65-F5344CB8AC3E}">
        <p14:creationId xmlns:p14="http://schemas.microsoft.com/office/powerpoint/2010/main" val="940586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framework and tool should help you to risk assess cases where you feel there is a high level of risk but circumstances may sit outside the statutory adult safeguarding framework.  For example, complex cases often dealing with long term entrenched behaviours to which responses require a commitment to longer term solutions based focus on building trust and a rapport with the adult.</a:t>
            </a:r>
          </a:p>
          <a:p>
            <a:r>
              <a:rPr lang="en-GB" dirty="0"/>
              <a:t>Meet criteria for</a:t>
            </a:r>
            <a:r>
              <a:rPr lang="en-GB" baseline="0" dirty="0"/>
              <a:t> a safeguarding enquiry </a:t>
            </a:r>
            <a:r>
              <a:rPr lang="en-GB" dirty="0"/>
              <a:t>but</a:t>
            </a:r>
            <a:r>
              <a:rPr lang="en-GB" baseline="0" dirty="0"/>
              <a:t> chooses not to engage.</a:t>
            </a:r>
          </a:p>
          <a:p>
            <a:r>
              <a:rPr lang="en-GB" baseline="0" dirty="0"/>
              <a:t>You could also use it for people who may be a risk to others, such as creating a fire hazard, and it can also be used in cases of self neglect and hoarding.</a:t>
            </a:r>
            <a:endParaRPr lang="en-GB" dirty="0"/>
          </a:p>
        </p:txBody>
      </p:sp>
      <p:sp>
        <p:nvSpPr>
          <p:cNvPr id="4" name="Slide Number Placeholder 3"/>
          <p:cNvSpPr>
            <a:spLocks noGrp="1"/>
          </p:cNvSpPr>
          <p:nvPr>
            <p:ph type="sldNum" sz="quarter" idx="10"/>
          </p:nvPr>
        </p:nvSpPr>
        <p:spPr/>
        <p:txBody>
          <a:bodyPr/>
          <a:lstStyle/>
          <a:p>
            <a:fld id="{8B38E4FD-EDFC-4964-AD34-B2CA65E01ACA}" type="slidenum">
              <a:rPr lang="en-GB" smtClean="0"/>
              <a:t>6</a:t>
            </a:fld>
            <a:endParaRPr lang="en-GB"/>
          </a:p>
        </p:txBody>
      </p:sp>
    </p:spTree>
    <p:extLst>
      <p:ext uri="{BB962C8B-B14F-4D97-AF65-F5344CB8AC3E}">
        <p14:creationId xmlns:p14="http://schemas.microsoft.com/office/powerpoint/2010/main" val="1249830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 multi agency framework and tool don’t replace your single agency risk management arrangements and instead seeks to build on and complement by providing a multi-agency approach.</a:t>
            </a:r>
          </a:p>
          <a:p>
            <a:pPr marL="0" indent="0">
              <a:buFont typeface="Arial" panose="020B0604020202020204" pitchFamily="34" charset="0"/>
              <a:buNone/>
            </a:pPr>
            <a:r>
              <a:rPr lang="en-GB" dirty="0"/>
              <a:t>You should also </a:t>
            </a:r>
            <a:r>
              <a:rPr lang="en-GB" baseline="0" dirty="0"/>
              <a:t>refer to relevant statutory frameworks and operational policies which you are required to follow.</a:t>
            </a:r>
          </a:p>
          <a:p>
            <a:pPr marL="0" indent="0">
              <a:buFont typeface="Arial" panose="020B0604020202020204" pitchFamily="34" charset="0"/>
              <a:buNone/>
            </a:pPr>
            <a:r>
              <a:rPr lang="en-GB" baseline="0" dirty="0"/>
              <a:t>Be aware that your risk assessment may highlight circumstances of risks that would be more appropriately dealt with under another process </a:t>
            </a:r>
            <a:r>
              <a:rPr lang="en-GB" baseline="0" dirty="0" err="1"/>
              <a:t>e.g</a:t>
            </a:r>
            <a:r>
              <a:rPr lang="en-GB" baseline="0" dirty="0"/>
              <a:t> </a:t>
            </a:r>
            <a:r>
              <a:rPr lang="en-GB" baseline="0" dirty="0" err="1"/>
              <a:t>Marac</a:t>
            </a:r>
            <a:endParaRPr lang="en-GB" dirty="0"/>
          </a:p>
          <a:p>
            <a:r>
              <a:rPr lang="en-GB" dirty="0"/>
              <a:t>A balance therefore has to be achieved between the desire of people to do everyday activities with the duty of care owed by services and employers to their staff and to users of services, and the legal duties of statutory and community services and independent providers.  As well as considering the dangers associated with risk, the potential benefits of risk-taking have to be identified (‘nothing ventured, nothing gained’).  This should involve everyone affected – adults who use services, their families and practitioners. </a:t>
            </a:r>
          </a:p>
          <a:p>
            <a:r>
              <a:rPr lang="en-GB" dirty="0"/>
              <a:t>The approach to risk is rights based and people using services are kept well informed in an accessible way.</a:t>
            </a:r>
          </a:p>
          <a:p>
            <a:r>
              <a:rPr lang="en-GB" dirty="0"/>
              <a:t>The wishes of people using services are at the heart of decisions which should be balanced with demonstrable reasoning.  These d</a:t>
            </a:r>
            <a:r>
              <a:rPr lang="en-GB" baseline="0" dirty="0"/>
              <a:t>ecisions should be regularly reviewed.  </a:t>
            </a:r>
          </a:p>
          <a:p>
            <a:r>
              <a:rPr lang="en-GB" b="1" i="1" baseline="0" dirty="0">
                <a:solidFill>
                  <a:srgbClr val="FF0000"/>
                </a:solidFill>
              </a:rPr>
              <a:t>Dave to include a link to the one pager on MSP</a:t>
            </a:r>
            <a:endParaRPr lang="en-GB" b="1" i="1"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8B38E4FD-EDFC-4964-AD34-B2CA65E01ACA}" type="slidenum">
              <a:rPr lang="en-GB" smtClean="0"/>
              <a:t>7</a:t>
            </a:fld>
            <a:endParaRPr lang="en-GB"/>
          </a:p>
        </p:txBody>
      </p:sp>
    </p:spTree>
    <p:extLst>
      <p:ext uri="{BB962C8B-B14F-4D97-AF65-F5344CB8AC3E}">
        <p14:creationId xmlns:p14="http://schemas.microsoft.com/office/powerpoint/2010/main" val="645131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It’s important to emphasise that any agency can use the framework and hold a risk management meeting.   You don’t need to ask the local authority to initiate it.</a:t>
            </a:r>
          </a:p>
        </p:txBody>
      </p:sp>
      <p:sp>
        <p:nvSpPr>
          <p:cNvPr id="4" name="Slide Number Placeholder 3"/>
          <p:cNvSpPr>
            <a:spLocks noGrp="1"/>
          </p:cNvSpPr>
          <p:nvPr>
            <p:ph type="sldNum" sz="quarter" idx="10"/>
          </p:nvPr>
        </p:nvSpPr>
        <p:spPr/>
        <p:txBody>
          <a:bodyPr/>
          <a:lstStyle/>
          <a:p>
            <a:fld id="{8B38E4FD-EDFC-4964-AD34-B2CA65E01ACA}" type="slidenum">
              <a:rPr lang="en-GB" smtClean="0"/>
              <a:t>8</a:t>
            </a:fld>
            <a:endParaRPr lang="en-GB"/>
          </a:p>
        </p:txBody>
      </p:sp>
    </p:spTree>
    <p:extLst>
      <p:ext uri="{BB962C8B-B14F-4D97-AF65-F5344CB8AC3E}">
        <p14:creationId xmlns:p14="http://schemas.microsoft.com/office/powerpoint/2010/main" val="2250872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indent="0">
              <a:buFontTx/>
              <a:buNone/>
            </a:pPr>
            <a:r>
              <a:rPr lang="en-GB" dirty="0"/>
              <a:t>Information sharing by all agencies is implicit for this guidance; consent should be sought to share information as per local information sharing protocol, unless to do so places the adult or those around him/her at further risk of harm.  </a:t>
            </a:r>
          </a:p>
          <a:p>
            <a:r>
              <a:rPr lang="en-GB" dirty="0"/>
              <a:t>It should be documented in the tool whether consent has been given and the reasoning for sharing information where consent has not been given.</a:t>
            </a:r>
          </a:p>
          <a:p>
            <a:r>
              <a:rPr lang="en-GB" dirty="0"/>
              <a:t>Appropriate Information is securely shared when it is relevant and</a:t>
            </a:r>
            <a:r>
              <a:rPr lang="en-GB" baseline="0" dirty="0"/>
              <a:t> </a:t>
            </a:r>
            <a:r>
              <a:rPr lang="en-GB" dirty="0"/>
              <a:t>proportionate to the risk identified, to those who have a need to know.</a:t>
            </a:r>
          </a:p>
          <a:p>
            <a:endParaRPr lang="en-GB" dirty="0"/>
          </a:p>
        </p:txBody>
      </p:sp>
      <p:sp>
        <p:nvSpPr>
          <p:cNvPr id="4" name="Slide Number Placeholder 3"/>
          <p:cNvSpPr>
            <a:spLocks noGrp="1"/>
          </p:cNvSpPr>
          <p:nvPr>
            <p:ph type="sldNum" sz="quarter" idx="10"/>
          </p:nvPr>
        </p:nvSpPr>
        <p:spPr/>
        <p:txBody>
          <a:bodyPr/>
          <a:lstStyle/>
          <a:p>
            <a:fld id="{8B38E4FD-EDFC-4964-AD34-B2CA65E01ACA}" type="slidenum">
              <a:rPr lang="en-GB" smtClean="0"/>
              <a:t>9</a:t>
            </a:fld>
            <a:endParaRPr lang="en-GB"/>
          </a:p>
        </p:txBody>
      </p:sp>
    </p:spTree>
    <p:extLst>
      <p:ext uri="{BB962C8B-B14F-4D97-AF65-F5344CB8AC3E}">
        <p14:creationId xmlns:p14="http://schemas.microsoft.com/office/powerpoint/2010/main" val="301122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15/07/2020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86435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15/07/2020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37004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15/07/2020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79876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0496" y="275168"/>
            <a:ext cx="6366304" cy="755637"/>
          </a:xfrm>
          <a:prstGeom prst="rect">
            <a:avLst/>
          </a:prstGeom>
        </p:spPr>
        <p:txBody>
          <a:bodyPr/>
          <a:lstStyle>
            <a:lvl1pPr algn="l">
              <a:defRPr sz="2400" b="1" cap="all">
                <a:solidFill>
                  <a:srgbClr val="D70917"/>
                </a:solidFill>
                <a:latin typeface="Arial"/>
                <a:cs typeface="Arial"/>
              </a:defRPr>
            </a:lvl1pPr>
          </a:lstStyle>
          <a:p>
            <a:r>
              <a:rPr lang="en-GB" dirty="0"/>
              <a:t>CLICK TO EDIT MASTER TITLE STYLE</a:t>
            </a:r>
            <a:endParaRPr lang="en-US" dirty="0"/>
          </a:p>
        </p:txBody>
      </p:sp>
      <p:sp>
        <p:nvSpPr>
          <p:cNvPr id="3" name="Content Placeholder 2"/>
          <p:cNvSpPr>
            <a:spLocks noGrp="1"/>
          </p:cNvSpPr>
          <p:nvPr>
            <p:ph idx="1"/>
          </p:nvPr>
        </p:nvSpPr>
        <p:spPr>
          <a:xfrm>
            <a:off x="2097320" y="1525860"/>
            <a:ext cx="6589480" cy="4784904"/>
          </a:xfrm>
          <a:prstGeom prst="rect">
            <a:avLst/>
          </a:prstGeom>
        </p:spPr>
        <p:txBody>
          <a:bodyPr lIns="0"/>
          <a:lstStyle>
            <a:lvl1pPr>
              <a:defRPr sz="2000">
                <a:solidFill>
                  <a:schemeClr val="tx1">
                    <a:lumMod val="75000"/>
                    <a:lumOff val="25000"/>
                  </a:schemeClr>
                </a:solidFill>
                <a:latin typeface="Arial"/>
                <a:cs typeface="Arial"/>
              </a:defRPr>
            </a:lvl1pPr>
            <a:lvl2pPr>
              <a:defRPr sz="20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2000">
                <a:solidFill>
                  <a:schemeClr val="tx1">
                    <a:lumMod val="75000"/>
                    <a:lumOff val="25000"/>
                  </a:schemeClr>
                </a:solidFill>
                <a:latin typeface="Arial"/>
                <a:cs typeface="Arial"/>
              </a:defRPr>
            </a:lvl4pPr>
            <a:lvl5pPr>
              <a:defRPr sz="2000">
                <a:solidFill>
                  <a:schemeClr val="tx1">
                    <a:lumMod val="75000"/>
                    <a:lumOff val="25000"/>
                  </a:schemeClr>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Grey Chevr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97323" y="457005"/>
            <a:ext cx="195135" cy="296528"/>
          </a:xfrm>
          <a:prstGeom prst="rect">
            <a:avLst/>
          </a:prstGeom>
        </p:spPr>
      </p:pic>
    </p:spTree>
    <p:extLst>
      <p:ext uri="{BB962C8B-B14F-4D97-AF65-F5344CB8AC3E}">
        <p14:creationId xmlns:p14="http://schemas.microsoft.com/office/powerpoint/2010/main" val="3879169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00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0496" y="275167"/>
            <a:ext cx="6366304" cy="755637"/>
          </a:xfrm>
          <a:prstGeom prst="rect">
            <a:avLst/>
          </a:prstGeom>
        </p:spPr>
        <p:txBody>
          <a:bodyPr/>
          <a:lstStyle>
            <a:lvl1pPr algn="l">
              <a:defRPr sz="2400" b="1" cap="all">
                <a:solidFill>
                  <a:srgbClr val="D70917"/>
                </a:solidFill>
                <a:latin typeface="Arial"/>
                <a:cs typeface="Arial"/>
              </a:defRPr>
            </a:lvl1pPr>
          </a:lstStyle>
          <a:p>
            <a:r>
              <a:rPr lang="en-GB" dirty="0"/>
              <a:t>CLICK TO EDIT MASTER TITLE STYLE</a:t>
            </a:r>
            <a:endParaRPr lang="en-US" dirty="0"/>
          </a:p>
        </p:txBody>
      </p:sp>
      <p:sp>
        <p:nvSpPr>
          <p:cNvPr id="3" name="Content Placeholder 2"/>
          <p:cNvSpPr>
            <a:spLocks noGrp="1"/>
          </p:cNvSpPr>
          <p:nvPr>
            <p:ph idx="1"/>
          </p:nvPr>
        </p:nvSpPr>
        <p:spPr>
          <a:xfrm>
            <a:off x="2097320" y="1525860"/>
            <a:ext cx="6589480" cy="4784904"/>
          </a:xfrm>
          <a:prstGeom prst="rect">
            <a:avLst/>
          </a:prstGeom>
        </p:spPr>
        <p:txBody>
          <a:bodyPr lIns="0"/>
          <a:lstStyle>
            <a:lvl1pPr>
              <a:defRPr sz="2000">
                <a:solidFill>
                  <a:schemeClr val="tx1">
                    <a:lumMod val="75000"/>
                    <a:lumOff val="25000"/>
                  </a:schemeClr>
                </a:solidFill>
                <a:latin typeface="Arial"/>
                <a:cs typeface="Arial"/>
              </a:defRPr>
            </a:lvl1pPr>
            <a:lvl2pPr>
              <a:defRPr sz="20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2000">
                <a:solidFill>
                  <a:schemeClr val="tx1">
                    <a:lumMod val="75000"/>
                    <a:lumOff val="25000"/>
                  </a:schemeClr>
                </a:solidFill>
                <a:latin typeface="Arial"/>
                <a:cs typeface="Arial"/>
              </a:defRPr>
            </a:lvl4pPr>
            <a:lvl5pPr>
              <a:defRPr sz="2000">
                <a:solidFill>
                  <a:schemeClr val="tx1">
                    <a:lumMod val="75000"/>
                    <a:lumOff val="25000"/>
                  </a:schemeClr>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Grey Chevr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97321" y="457005"/>
            <a:ext cx="195135" cy="296528"/>
          </a:xfrm>
          <a:prstGeom prst="rect">
            <a:avLst/>
          </a:prstGeom>
        </p:spPr>
      </p:pic>
    </p:spTree>
    <p:extLst>
      <p:ext uri="{BB962C8B-B14F-4D97-AF65-F5344CB8AC3E}">
        <p14:creationId xmlns:p14="http://schemas.microsoft.com/office/powerpoint/2010/main" val="207583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78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15/07/2020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71590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27F21C-19EE-4685-920B-55153F34CF03}" type="datetimeFigureOut">
              <a:rPr lang="en-GB" smtClean="0"/>
              <a:t>15/07/2020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425221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27F21C-19EE-4685-920B-55153F34CF03}" type="datetimeFigureOut">
              <a:rPr lang="en-GB" smtClean="0"/>
              <a:t>15/07/2020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337285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27F21C-19EE-4685-920B-55153F34CF03}" type="datetimeFigureOut">
              <a:rPr lang="en-GB" smtClean="0"/>
              <a:t>15/07/2020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75625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27F21C-19EE-4685-920B-55153F34CF03}" type="datetimeFigureOut">
              <a:rPr lang="en-GB" smtClean="0"/>
              <a:t>15/07/2020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26552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7F21C-19EE-4685-920B-55153F34CF03}" type="datetimeFigureOut">
              <a:rPr lang="en-GB" smtClean="0"/>
              <a:t>15/07/2020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57424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27F21C-19EE-4685-920B-55153F34CF03}" type="datetimeFigureOut">
              <a:rPr lang="en-GB" smtClean="0"/>
              <a:t>15/07/2020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155082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27F21C-19EE-4685-920B-55153F34CF03}" type="datetimeFigureOut">
              <a:rPr lang="en-GB" smtClean="0"/>
              <a:t>15/07/2020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1980764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7F21C-19EE-4685-920B-55153F34CF03}" type="datetimeFigureOut">
              <a:rPr lang="en-GB" smtClean="0"/>
              <a:t>15/07/2020</a:t>
            </a:fld>
            <a:endParaRPr lang="en-GB"/>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D9625-BBE4-49F9-B2E5-7E4F325E190A}" type="slidenum">
              <a:rPr lang="en-GB" smtClean="0"/>
              <a:t>‹#›</a:t>
            </a:fld>
            <a:endParaRPr lang="en-GB"/>
          </a:p>
        </p:txBody>
      </p:sp>
    </p:spTree>
    <p:extLst>
      <p:ext uri="{BB962C8B-B14F-4D97-AF65-F5344CB8AC3E}">
        <p14:creationId xmlns:p14="http://schemas.microsoft.com/office/powerpoint/2010/main" val="148352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reeform 1"/>
          <p:cNvSpPr/>
          <p:nvPr userDrawn="1"/>
        </p:nvSpPr>
        <p:spPr>
          <a:xfrm>
            <a:off x="-17804" y="-31648"/>
            <a:ext cx="2308626" cy="2563591"/>
          </a:xfrm>
          <a:custGeom>
            <a:avLst/>
            <a:gdLst>
              <a:gd name="connsiteX0" fmla="*/ 0 w 2308626"/>
              <a:gd name="connsiteY0" fmla="*/ 1542902 h 1922693"/>
              <a:gd name="connsiteX1" fmla="*/ 0 w 2308626"/>
              <a:gd name="connsiteY1" fmla="*/ 0 h 1922693"/>
              <a:gd name="connsiteX2" fmla="*/ 2308626 w 2308626"/>
              <a:gd name="connsiteY2" fmla="*/ 0 h 1922693"/>
              <a:gd name="connsiteX3" fmla="*/ 379825 w 2308626"/>
              <a:gd name="connsiteY3" fmla="*/ 1922693 h 1922693"/>
              <a:gd name="connsiteX4" fmla="*/ 0 w 2308626"/>
              <a:gd name="connsiteY4" fmla="*/ 1542902 h 192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626" h="1922693">
                <a:moveTo>
                  <a:pt x="0" y="1542902"/>
                </a:moveTo>
                <a:lnTo>
                  <a:pt x="0" y="0"/>
                </a:lnTo>
                <a:lnTo>
                  <a:pt x="2308626" y="0"/>
                </a:lnTo>
                <a:lnTo>
                  <a:pt x="379825" y="1922693"/>
                </a:lnTo>
                <a:lnTo>
                  <a:pt x="0" y="1542902"/>
                </a:lnTo>
                <a:close/>
              </a:path>
            </a:pathLst>
          </a:custGeom>
          <a:blipFill rotWithShape="1">
            <a:blip r:embed="rId4" cstate="screen">
              <a:extLst>
                <a:ext uri="{28A0092B-C50C-407E-A947-70E740481C1C}">
                  <a14:useLocalDpi xmlns:a14="http://schemas.microsoft.com/office/drawing/2010/main"/>
                </a:ext>
              </a:extLst>
            </a:blip>
            <a:srcRect/>
            <a:stretch>
              <a:fillRect l="-61147" t="-30556" b="-3059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Freeform 2"/>
          <p:cNvSpPr/>
          <p:nvPr userDrawn="1"/>
        </p:nvSpPr>
        <p:spPr>
          <a:xfrm>
            <a:off x="-17804" y="1982196"/>
            <a:ext cx="1885451" cy="4980392"/>
          </a:xfrm>
          <a:custGeom>
            <a:avLst/>
            <a:gdLst>
              <a:gd name="connsiteX0" fmla="*/ 0 w 1890059"/>
              <a:gd name="connsiteY0" fmla="*/ 0 h 3735294"/>
              <a:gd name="connsiteX1" fmla="*/ 7471 w 1890059"/>
              <a:gd name="connsiteY1" fmla="*/ 3735294 h 3735294"/>
              <a:gd name="connsiteX2" fmla="*/ 1890059 w 1890059"/>
              <a:gd name="connsiteY2" fmla="*/ 1852706 h 3735294"/>
              <a:gd name="connsiteX3" fmla="*/ 0 w 1890059"/>
              <a:gd name="connsiteY3" fmla="*/ 0 h 3735294"/>
            </a:gdLst>
            <a:ahLst/>
            <a:cxnLst>
              <a:cxn ang="0">
                <a:pos x="connsiteX0" y="connsiteY0"/>
              </a:cxn>
              <a:cxn ang="0">
                <a:pos x="connsiteX1" y="connsiteY1"/>
              </a:cxn>
              <a:cxn ang="0">
                <a:pos x="connsiteX2" y="connsiteY2"/>
              </a:cxn>
              <a:cxn ang="0">
                <a:pos x="connsiteX3" y="connsiteY3"/>
              </a:cxn>
            </a:cxnLst>
            <a:rect l="l" t="t" r="r" b="b"/>
            <a:pathLst>
              <a:path w="1890059" h="3735294">
                <a:moveTo>
                  <a:pt x="0" y="0"/>
                </a:moveTo>
                <a:cubicBezTo>
                  <a:pt x="2490" y="1245098"/>
                  <a:pt x="4981" y="2490196"/>
                  <a:pt x="7471" y="3735294"/>
                </a:cubicBezTo>
                <a:lnTo>
                  <a:pt x="1890059" y="1852706"/>
                </a:lnTo>
                <a:lnTo>
                  <a:pt x="0" y="0"/>
                </a:lnTo>
                <a:close/>
              </a:path>
            </a:pathLst>
          </a:custGeom>
          <a:solidFill>
            <a:srgbClr val="D709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367311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reeform 1"/>
          <p:cNvSpPr/>
          <p:nvPr userDrawn="1"/>
        </p:nvSpPr>
        <p:spPr>
          <a:xfrm>
            <a:off x="-17804" y="-31649"/>
            <a:ext cx="2308626" cy="2563591"/>
          </a:xfrm>
          <a:custGeom>
            <a:avLst/>
            <a:gdLst>
              <a:gd name="connsiteX0" fmla="*/ 0 w 2308626"/>
              <a:gd name="connsiteY0" fmla="*/ 1542902 h 1922693"/>
              <a:gd name="connsiteX1" fmla="*/ 0 w 2308626"/>
              <a:gd name="connsiteY1" fmla="*/ 0 h 1922693"/>
              <a:gd name="connsiteX2" fmla="*/ 2308626 w 2308626"/>
              <a:gd name="connsiteY2" fmla="*/ 0 h 1922693"/>
              <a:gd name="connsiteX3" fmla="*/ 379825 w 2308626"/>
              <a:gd name="connsiteY3" fmla="*/ 1922693 h 1922693"/>
              <a:gd name="connsiteX4" fmla="*/ 0 w 2308626"/>
              <a:gd name="connsiteY4" fmla="*/ 1542902 h 192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626" h="1922693">
                <a:moveTo>
                  <a:pt x="0" y="1542902"/>
                </a:moveTo>
                <a:lnTo>
                  <a:pt x="0" y="0"/>
                </a:lnTo>
                <a:lnTo>
                  <a:pt x="2308626" y="0"/>
                </a:lnTo>
                <a:lnTo>
                  <a:pt x="379825" y="1922693"/>
                </a:lnTo>
                <a:lnTo>
                  <a:pt x="0" y="1542902"/>
                </a:lnTo>
                <a:close/>
              </a:path>
            </a:pathLst>
          </a:custGeom>
          <a:blipFill rotWithShape="1">
            <a:blip r:embed="rId4" cstate="screen">
              <a:extLst>
                <a:ext uri="{28A0092B-C50C-407E-A947-70E740481C1C}">
                  <a14:useLocalDpi xmlns:a14="http://schemas.microsoft.com/office/drawing/2010/main"/>
                </a:ext>
              </a:extLst>
            </a:blip>
            <a:srcRect/>
            <a:stretch>
              <a:fillRect l="-61147" t="-30556" b="-3059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Freeform 2"/>
          <p:cNvSpPr/>
          <p:nvPr userDrawn="1"/>
        </p:nvSpPr>
        <p:spPr>
          <a:xfrm>
            <a:off x="-17804" y="1982196"/>
            <a:ext cx="1885451" cy="4980392"/>
          </a:xfrm>
          <a:custGeom>
            <a:avLst/>
            <a:gdLst>
              <a:gd name="connsiteX0" fmla="*/ 0 w 1890059"/>
              <a:gd name="connsiteY0" fmla="*/ 0 h 3735294"/>
              <a:gd name="connsiteX1" fmla="*/ 7471 w 1890059"/>
              <a:gd name="connsiteY1" fmla="*/ 3735294 h 3735294"/>
              <a:gd name="connsiteX2" fmla="*/ 1890059 w 1890059"/>
              <a:gd name="connsiteY2" fmla="*/ 1852706 h 3735294"/>
              <a:gd name="connsiteX3" fmla="*/ 0 w 1890059"/>
              <a:gd name="connsiteY3" fmla="*/ 0 h 3735294"/>
            </a:gdLst>
            <a:ahLst/>
            <a:cxnLst>
              <a:cxn ang="0">
                <a:pos x="connsiteX0" y="connsiteY0"/>
              </a:cxn>
              <a:cxn ang="0">
                <a:pos x="connsiteX1" y="connsiteY1"/>
              </a:cxn>
              <a:cxn ang="0">
                <a:pos x="connsiteX2" y="connsiteY2"/>
              </a:cxn>
              <a:cxn ang="0">
                <a:pos x="connsiteX3" y="connsiteY3"/>
              </a:cxn>
            </a:cxnLst>
            <a:rect l="l" t="t" r="r" b="b"/>
            <a:pathLst>
              <a:path w="1890059" h="3735294">
                <a:moveTo>
                  <a:pt x="0" y="0"/>
                </a:moveTo>
                <a:cubicBezTo>
                  <a:pt x="2490" y="1245098"/>
                  <a:pt x="4981" y="2490196"/>
                  <a:pt x="7471" y="3735294"/>
                </a:cubicBezTo>
                <a:lnTo>
                  <a:pt x="1890059" y="1852706"/>
                </a:lnTo>
                <a:lnTo>
                  <a:pt x="0" y="0"/>
                </a:lnTo>
                <a:close/>
              </a:path>
            </a:pathLst>
          </a:custGeom>
          <a:solidFill>
            <a:srgbClr val="D709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612254484"/>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https://www.youtube.com/watch?v=fhmfptpwNZc" TargetMode="External"/><Relationship Id="rId5" Type="http://schemas.openxmlformats.org/officeDocument/2006/relationships/hyperlink" Target="https://bfrbwm.safeguardingadultsboard.org.uk/sab/information-for-professionals/multi-agency-risk-framework"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hyperlink" Target="https://www.local.gov.uk/topics/social-care-health-and-integration/adult-social-care/making-safeguarding-personal-audio-visual-resources" TargetMode="External"/><Relationship Id="rId3" Type="http://schemas.openxmlformats.org/officeDocument/2006/relationships/slideLayout" Target="../slideLayouts/slideLayout2.xml"/><Relationship Id="rId7" Type="http://schemas.openxmlformats.org/officeDocument/2006/relationships/hyperlink" Target="https://www.local.gov.uk/our-support/our-improvement-offer/care-and-health-improvement/making-safeguarding-personal/resources" TargetMode="Externa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hyperlink" Target="https://www.local.gov.uk/our-support/our-improvement-offer/care-and-health-improvement/making-safeguarding-personal/working-risk" TargetMode="External"/><Relationship Id="rId5" Type="http://schemas.openxmlformats.org/officeDocument/2006/relationships/hyperlink" Target="https://bfrbwm.safeguardingadultsboard.org.uk/sab/information-for-professionals/multi-agency-risk-framework" TargetMode="External"/><Relationship Id="rId10" Type="http://schemas.openxmlformats.org/officeDocument/2006/relationships/image" Target="../media/image5.png"/><Relationship Id="rId4" Type="http://schemas.openxmlformats.org/officeDocument/2006/relationships/notesSlide" Target="../notesSlides/notesSlide14.xml"/><Relationship Id="rId9" Type="http://schemas.openxmlformats.org/officeDocument/2006/relationships/hyperlink" Target="https://www.local.gov.uk/sites/default/files/documents/Real%20safeguarding%20stories%20info.pdf"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rbwmsafeguardingpartnership.org.uk/p/safeguarding-adults/multi-agency-risk-management-framework" TargetMode="External"/><Relationship Id="rId5" Type="http://schemas.openxmlformats.org/officeDocument/2006/relationships/hyperlink" Target="https://bracknellforestsafeguarding.org.uk/p/i-work-with-adults/risk-framework"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hyperlink" Target="https://www.scie.org.uk/care-act-2014/safeguarding-adults/safeguarding-adults-boards-checklist-and-resources/making-safeguarding-personal.asp"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latin typeface="Arial" panose="020B0604020202020204" pitchFamily="34" charset="0"/>
                <a:cs typeface="Arial" panose="020B0604020202020204" pitchFamily="34" charset="0"/>
              </a:rPr>
              <a:t>Multi-Agency Risk Management Framework</a:t>
            </a:r>
          </a:p>
        </p:txBody>
      </p:sp>
      <p:sp>
        <p:nvSpPr>
          <p:cNvPr id="3" name="Subtitle 2"/>
          <p:cNvSpPr>
            <a:spLocks noGrp="1"/>
          </p:cNvSpPr>
          <p:nvPr>
            <p:ph type="subTitle" idx="1"/>
          </p:nvPr>
        </p:nvSpPr>
        <p:spPr/>
        <p:txBody>
          <a:bodyPr>
            <a:normAutofit fontScale="85000" lnSpcReduction="10000"/>
          </a:bodyPr>
          <a:lstStyle/>
          <a:p>
            <a:r>
              <a:rPr lang="en-GB" dirty="0">
                <a:latin typeface="Arial" panose="020B0604020202020204" pitchFamily="34" charset="0"/>
                <a:cs typeface="Arial" panose="020B0604020202020204" pitchFamily="34" charset="0"/>
              </a:rPr>
              <a:t>A Framework for Multi Agency Working in Situations Involving Risk to Service Users in Bracknell Forest and the Royal Borough of Windsor &amp; Maidenhead</a:t>
            </a:r>
          </a:p>
        </p:txBody>
      </p:sp>
      <p:pic>
        <p:nvPicPr>
          <p:cNvPr id="6" name="Picture 5" descr="A picture containing building, room, scene, ball&#10;&#10;Description automatically generated">
            <a:extLst>
              <a:ext uri="{FF2B5EF4-FFF2-40B4-BE49-F238E27FC236}">
                <a16:creationId xmlns:a16="http://schemas.microsoft.com/office/drawing/2014/main" id="{00E0B909-927E-4B77-B4F0-1E2BDF6BB3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116768"/>
            <a:ext cx="2124146" cy="2204864"/>
          </a:xfrm>
          <a:prstGeom prst="rect">
            <a:avLst/>
          </a:prstGeom>
        </p:spPr>
      </p:pic>
      <p:pic>
        <p:nvPicPr>
          <p:cNvPr id="1026" name="Picture 2" descr="Image preview">
            <a:extLst>
              <a:ext uri="{FF2B5EF4-FFF2-40B4-BE49-F238E27FC236}">
                <a16:creationId xmlns:a16="http://schemas.microsoft.com/office/drawing/2014/main" id="{85EED3BA-5088-4B84-B07D-DEFBCB4983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74434"/>
            <a:ext cx="3693285" cy="2204863"/>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a:extLst>
              <a:ext uri="{FF2B5EF4-FFF2-40B4-BE49-F238E27FC236}">
                <a16:creationId xmlns:a16="http://schemas.microsoft.com/office/drawing/2014/main" id="{CB2EEEF4-3A91-4B88-9659-B472FBFC411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226796058"/>
      </p:ext>
    </p:extLst>
  </p:cSld>
  <p:clrMapOvr>
    <a:masterClrMapping/>
  </p:clrMapOvr>
  <mc:AlternateContent xmlns:mc="http://schemas.openxmlformats.org/markup-compatibility/2006" xmlns:p14="http://schemas.microsoft.com/office/powerpoint/2010/main">
    <mc:Choice Requires="p14">
      <p:transition spd="slow" p14:dur="2000" advTm="21152"/>
    </mc:Choice>
    <mc:Fallback xmlns="">
      <p:transition spd="slow" advTm="211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296144"/>
          </a:xfrm>
        </p:spPr>
        <p:txBody>
          <a:bodyPr>
            <a:noAutofit/>
          </a:bodyPr>
          <a:lstStyle/>
          <a:p>
            <a:r>
              <a:rPr lang="en-GB" dirty="0"/>
              <a:t>Process – On going meetings and support</a:t>
            </a:r>
          </a:p>
        </p:txBody>
      </p:sp>
      <p:sp>
        <p:nvSpPr>
          <p:cNvPr id="3" name="Content Placeholder 2"/>
          <p:cNvSpPr>
            <a:spLocks noGrp="1"/>
          </p:cNvSpPr>
          <p:nvPr>
            <p:ph idx="1"/>
          </p:nvPr>
        </p:nvSpPr>
        <p:spPr>
          <a:xfrm>
            <a:off x="467544" y="1700808"/>
            <a:ext cx="8352928" cy="4752528"/>
          </a:xfrm>
        </p:spPr>
        <p:txBody>
          <a:bodyPr>
            <a:normAutofit lnSpcReduction="10000"/>
          </a:bodyPr>
          <a:lstStyle/>
          <a:p>
            <a:pPr>
              <a:spcBef>
                <a:spcPts val="0"/>
              </a:spcBef>
            </a:pPr>
            <a:r>
              <a:rPr lang="en-US" sz="2800" dirty="0"/>
              <a:t>Review progress and agree a revised action plan</a:t>
            </a:r>
            <a:endParaRPr lang="en-GB" sz="2800" dirty="0"/>
          </a:p>
          <a:p>
            <a:pPr lvl="0">
              <a:spcBef>
                <a:spcPts val="0"/>
              </a:spcBef>
            </a:pPr>
            <a:r>
              <a:rPr lang="en-US" sz="2800" dirty="0"/>
              <a:t>Update the risk assessment and actions</a:t>
            </a:r>
            <a:endParaRPr lang="en-GB" sz="2800" dirty="0"/>
          </a:p>
          <a:p>
            <a:pPr>
              <a:spcBef>
                <a:spcPts val="0"/>
              </a:spcBef>
            </a:pPr>
            <a:r>
              <a:rPr lang="en-US" sz="2800" dirty="0"/>
              <a:t>If insufficient progress has been made, consider an alternative approach; </a:t>
            </a:r>
            <a:r>
              <a:rPr lang="en-GB" sz="2800" dirty="0"/>
              <a:t>escalate concerns if risks are considered high &amp;  progress has been insufficient</a:t>
            </a:r>
            <a:endParaRPr lang="en-US" sz="2800" dirty="0"/>
          </a:p>
          <a:p>
            <a:pPr>
              <a:spcBef>
                <a:spcPts val="0"/>
              </a:spcBef>
            </a:pPr>
            <a:r>
              <a:rPr lang="en-GB" sz="2800" dirty="0"/>
              <a:t>Process continues until the identified risks are either resolved or managed to an acceptable level; regular meetings can be stopped</a:t>
            </a:r>
          </a:p>
          <a:p>
            <a:pPr>
              <a:spcBef>
                <a:spcPts val="0"/>
              </a:spcBef>
            </a:pPr>
            <a:r>
              <a:rPr lang="en-GB" sz="2800" dirty="0"/>
              <a:t>Any ongoing support must be clearly identified and agreed by relevant agencies. </a:t>
            </a:r>
          </a:p>
          <a:p>
            <a:pPr>
              <a:spcBef>
                <a:spcPts val="0"/>
              </a:spcBef>
            </a:pPr>
            <a:r>
              <a:rPr lang="en-GB" sz="2800" dirty="0"/>
              <a:t>Learning and good practice should be shared with wider networks and Safeguarding Adults Boards</a:t>
            </a:r>
          </a:p>
          <a:p>
            <a:pPr marL="0" indent="0">
              <a:buNone/>
            </a:pPr>
            <a:endParaRPr lang="en-GB" sz="5100" dirty="0"/>
          </a:p>
          <a:p>
            <a:endParaRPr lang="en-GB" dirty="0"/>
          </a:p>
        </p:txBody>
      </p:sp>
      <p:pic>
        <p:nvPicPr>
          <p:cNvPr id="5" name="Audio 4">
            <a:hlinkClick r:id="" action="ppaction://media"/>
            <a:extLst>
              <a:ext uri="{FF2B5EF4-FFF2-40B4-BE49-F238E27FC236}">
                <a16:creationId xmlns:a16="http://schemas.microsoft.com/office/drawing/2014/main" id="{F8322515-5562-4FBF-85AB-626D0275E9F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660533945"/>
      </p:ext>
    </p:extLst>
  </p:cSld>
  <p:clrMapOvr>
    <a:masterClrMapping/>
  </p:clrMapOvr>
  <mc:AlternateContent xmlns:mc="http://schemas.openxmlformats.org/markup-compatibility/2006" xmlns:p14="http://schemas.microsoft.com/office/powerpoint/2010/main">
    <mc:Choice Requires="p14">
      <p:transition spd="slow" p14:dur="2000" advTm="29240"/>
    </mc:Choice>
    <mc:Fallback xmlns="">
      <p:transition spd="slow" advTm="292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Adults who may lack mental capacity</a:t>
            </a:r>
          </a:p>
        </p:txBody>
      </p:sp>
      <p:sp>
        <p:nvSpPr>
          <p:cNvPr id="3" name="Content Placeholder 2"/>
          <p:cNvSpPr>
            <a:spLocks noGrp="1"/>
          </p:cNvSpPr>
          <p:nvPr>
            <p:ph idx="1"/>
          </p:nvPr>
        </p:nvSpPr>
        <p:spPr/>
        <p:txBody>
          <a:bodyPr>
            <a:normAutofit lnSpcReduction="10000"/>
          </a:bodyPr>
          <a:lstStyle/>
          <a:p>
            <a:r>
              <a:rPr lang="en-GB" dirty="0"/>
              <a:t>An adult may need support in their decision making due to their mental capacity</a:t>
            </a:r>
          </a:p>
          <a:p>
            <a:r>
              <a:rPr lang="en-GB" dirty="0"/>
              <a:t>If there is a possibility an adult lacks capacity in relation to being at risk, the mental capacity act must be considered as an appropriate approach </a:t>
            </a:r>
          </a:p>
          <a:p>
            <a:r>
              <a:rPr lang="en-GB" dirty="0"/>
              <a:t>If this is the case an appropriate mental capacity assessment may be required and may result in a best interest decision being made</a:t>
            </a:r>
          </a:p>
        </p:txBody>
      </p:sp>
      <p:pic>
        <p:nvPicPr>
          <p:cNvPr id="13" name="Audio 12">
            <a:hlinkClick r:id="" action="ppaction://media"/>
            <a:extLst>
              <a:ext uri="{FF2B5EF4-FFF2-40B4-BE49-F238E27FC236}">
                <a16:creationId xmlns:a16="http://schemas.microsoft.com/office/drawing/2014/main" id="{F93E330B-1DE4-4F68-BEB2-160FEDE96B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59078557"/>
      </p:ext>
    </p:extLst>
  </p:cSld>
  <p:clrMapOvr>
    <a:masterClrMapping/>
  </p:clrMapOvr>
  <mc:AlternateContent xmlns:mc="http://schemas.openxmlformats.org/markup-compatibility/2006" xmlns:p14="http://schemas.microsoft.com/office/powerpoint/2010/main">
    <mc:Choice Requires="p14">
      <p:transition spd="slow" p14:dur="2000" advTm="20848"/>
    </mc:Choice>
    <mc:Fallback xmlns="">
      <p:transition spd="slow" advTm="208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Making Decisions where risk is involved</a:t>
            </a:r>
          </a:p>
        </p:txBody>
      </p:sp>
      <p:sp>
        <p:nvSpPr>
          <p:cNvPr id="5" name="TextBox 4"/>
          <p:cNvSpPr txBox="1"/>
          <p:nvPr/>
        </p:nvSpPr>
        <p:spPr>
          <a:xfrm>
            <a:off x="819666" y="1995977"/>
            <a:ext cx="7488832" cy="2616101"/>
          </a:xfrm>
          <a:prstGeom prst="rect">
            <a:avLst/>
          </a:prstGeom>
          <a:noFill/>
        </p:spPr>
        <p:txBody>
          <a:bodyPr wrap="square" rtlCol="0">
            <a:spAutoFit/>
          </a:bodyPr>
          <a:lstStyle/>
          <a:p>
            <a:r>
              <a:rPr lang="en-GB" sz="3200" dirty="0"/>
              <a:t>Thinking about risk often involves an engagement with complex dilemmas and an acceptance that there may be no ideal solution</a:t>
            </a:r>
          </a:p>
          <a:p>
            <a:endParaRPr lang="en-GB" dirty="0"/>
          </a:p>
          <a:p>
            <a:endParaRPr lang="en-GB" dirty="0"/>
          </a:p>
        </p:txBody>
      </p:sp>
      <p:sp>
        <p:nvSpPr>
          <p:cNvPr id="6" name="TextBox 5"/>
          <p:cNvSpPr txBox="1"/>
          <p:nvPr/>
        </p:nvSpPr>
        <p:spPr>
          <a:xfrm>
            <a:off x="4535996" y="5013176"/>
            <a:ext cx="3564396" cy="523220"/>
          </a:xfrm>
          <a:prstGeom prst="rect">
            <a:avLst/>
          </a:prstGeom>
          <a:noFill/>
        </p:spPr>
        <p:txBody>
          <a:bodyPr wrap="square" rtlCol="0">
            <a:spAutoFit/>
          </a:bodyPr>
          <a:lstStyle/>
          <a:p>
            <a:r>
              <a:rPr lang="en-GB" sz="2800" dirty="0"/>
              <a:t>(Faulkner, 2012)</a:t>
            </a:r>
          </a:p>
        </p:txBody>
      </p:sp>
      <p:sp>
        <p:nvSpPr>
          <p:cNvPr id="7" name="Rounded Rectangular Callout 6"/>
          <p:cNvSpPr/>
          <p:nvPr/>
        </p:nvSpPr>
        <p:spPr>
          <a:xfrm>
            <a:off x="539552" y="1995977"/>
            <a:ext cx="7992888" cy="2153103"/>
          </a:xfrm>
          <a:prstGeom prst="wedgeRoundRectCallout">
            <a:avLst>
              <a:gd name="adj1" fmla="val -2609"/>
              <a:gd name="adj2" fmla="val 6348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C4D85ED4-446E-48B8-BA4D-DA9DAFBD4F3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772681849"/>
      </p:ext>
    </p:extLst>
  </p:cSld>
  <p:clrMapOvr>
    <a:masterClrMapping/>
  </p:clrMapOvr>
  <mc:AlternateContent xmlns:mc="http://schemas.openxmlformats.org/markup-compatibility/2006" xmlns:p14="http://schemas.microsoft.com/office/powerpoint/2010/main">
    <mc:Choice Requires="p14">
      <p:transition spd="slow" p14:dur="2000" advTm="8580"/>
    </mc:Choice>
    <mc:Fallback xmlns="">
      <p:transition spd="slow" advTm="8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hlinkClick r:id="rId5"/>
              </a:rPr>
              <a:t>Multi Agency Risk Management Framework </a:t>
            </a:r>
            <a:r>
              <a:rPr lang="en-GB" dirty="0"/>
              <a:t>- Summary  </a:t>
            </a:r>
          </a:p>
        </p:txBody>
      </p:sp>
      <p:sp>
        <p:nvSpPr>
          <p:cNvPr id="3" name="Content Placeholder 2"/>
          <p:cNvSpPr>
            <a:spLocks noGrp="1"/>
          </p:cNvSpPr>
          <p:nvPr>
            <p:ph idx="1"/>
          </p:nvPr>
        </p:nvSpPr>
        <p:spPr/>
        <p:txBody>
          <a:bodyPr>
            <a:normAutofit lnSpcReduction="10000"/>
          </a:bodyPr>
          <a:lstStyle/>
          <a:p>
            <a:r>
              <a:rPr lang="en-GB" dirty="0"/>
              <a:t>Its enabling people to find their own solutions, make their own sustainable plans, using support and the capacity with the people who are significant to them</a:t>
            </a:r>
          </a:p>
          <a:p>
            <a:r>
              <a:rPr lang="en-GB" dirty="0"/>
              <a:t>It enables creative problem solving – together; it’s about having difficult conversations</a:t>
            </a:r>
          </a:p>
          <a:p>
            <a:r>
              <a:rPr lang="en-GB" dirty="0"/>
              <a:t>That applies just as much to how we all work together, as it does to how we work with </a:t>
            </a:r>
            <a:r>
              <a:rPr lang="en-GB" dirty="0">
                <a:hlinkClick r:id="rId6"/>
              </a:rPr>
              <a:t>local residents</a:t>
            </a:r>
            <a:endParaRPr lang="en-GB" dirty="0"/>
          </a:p>
        </p:txBody>
      </p:sp>
      <p:pic>
        <p:nvPicPr>
          <p:cNvPr id="4" name="Audio 3">
            <a:hlinkClick r:id="" action="ppaction://media"/>
            <a:extLst>
              <a:ext uri="{FF2B5EF4-FFF2-40B4-BE49-F238E27FC236}">
                <a16:creationId xmlns:a16="http://schemas.microsoft.com/office/drawing/2014/main" id="{7793F18B-2BA3-49F3-B777-8F3C535C891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919298243"/>
      </p:ext>
    </p:extLst>
  </p:cSld>
  <p:clrMapOvr>
    <a:masterClrMapping/>
  </p:clrMapOvr>
  <mc:AlternateContent xmlns:mc="http://schemas.openxmlformats.org/markup-compatibility/2006" xmlns:p14="http://schemas.microsoft.com/office/powerpoint/2010/main">
    <mc:Choice Requires="p14">
      <p:transition spd="slow" p14:dur="2000" advTm="23828"/>
    </mc:Choice>
    <mc:Fallback xmlns="">
      <p:transition spd="slow" advTm="238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References &amp; Further Information</a:t>
            </a:r>
          </a:p>
        </p:txBody>
      </p:sp>
      <p:sp>
        <p:nvSpPr>
          <p:cNvPr id="3" name="Content Placeholder 2"/>
          <p:cNvSpPr>
            <a:spLocks noGrp="1"/>
          </p:cNvSpPr>
          <p:nvPr>
            <p:ph idx="1"/>
          </p:nvPr>
        </p:nvSpPr>
        <p:spPr>
          <a:xfrm>
            <a:off x="457200" y="1700808"/>
            <a:ext cx="8229600" cy="4425359"/>
          </a:xfrm>
        </p:spPr>
        <p:txBody>
          <a:bodyPr>
            <a:normAutofit fontScale="92500" lnSpcReduction="10000"/>
          </a:bodyPr>
          <a:lstStyle/>
          <a:p>
            <a:r>
              <a:rPr lang="en-GB" sz="2000" dirty="0">
                <a:hlinkClick r:id="rId5"/>
              </a:rPr>
              <a:t>Multi agency risk framework </a:t>
            </a:r>
            <a:endParaRPr lang="en-GB" sz="2000" dirty="0"/>
          </a:p>
          <a:p>
            <a:r>
              <a:rPr lang="en-GB" sz="2000" dirty="0"/>
              <a:t>Local government association making safeguarding personal; working with risk  </a:t>
            </a:r>
            <a:r>
              <a:rPr lang="en-GB" sz="2000" dirty="0">
                <a:hlinkClick r:id="rId6"/>
              </a:rPr>
              <a:t>https://www.local.gov.uk/our-support/our-improvement-offer/care-and-health-improvement/making-safeguarding-personal/working-risk</a:t>
            </a:r>
            <a:endParaRPr lang="en-GB" sz="2000" dirty="0"/>
          </a:p>
          <a:p>
            <a:r>
              <a:rPr lang="en-GB" sz="2000" dirty="0">
                <a:solidFill>
                  <a:prstClr val="black"/>
                </a:solidFill>
              </a:rPr>
              <a:t>Local government association making safeguarding personal resources   </a:t>
            </a:r>
            <a:r>
              <a:rPr lang="en-GB" sz="2000" dirty="0">
                <a:solidFill>
                  <a:prstClr val="black"/>
                </a:solidFill>
                <a:hlinkClick r:id="rId7"/>
              </a:rPr>
              <a:t>https://www.local.gov.uk/our-support/our-improvement-offer/care-and-health-improvement/making-safeguarding-personal/resources</a:t>
            </a:r>
            <a:endParaRPr lang="en-GB" sz="2000" dirty="0">
              <a:solidFill>
                <a:prstClr val="black"/>
              </a:solidFill>
            </a:endParaRPr>
          </a:p>
          <a:p>
            <a:r>
              <a:rPr lang="en-GB" sz="2000" dirty="0">
                <a:solidFill>
                  <a:prstClr val="black"/>
                </a:solidFill>
              </a:rPr>
              <a:t>Audio visual resources  </a:t>
            </a:r>
            <a:r>
              <a:rPr lang="en-GB" sz="2000" dirty="0">
                <a:solidFill>
                  <a:prstClr val="black"/>
                </a:solidFill>
                <a:hlinkClick r:id="rId8"/>
              </a:rPr>
              <a:t>https://www.local.gov.uk/topics/social-care-health-and-integration/adult-social-care/making-safeguarding-personal-audio-visual-resources</a:t>
            </a:r>
            <a:endParaRPr lang="en-GB" sz="2000" dirty="0">
              <a:solidFill>
                <a:prstClr val="black"/>
              </a:solidFill>
            </a:endParaRPr>
          </a:p>
          <a:p>
            <a:r>
              <a:rPr lang="en-GB" sz="2000" dirty="0">
                <a:solidFill>
                  <a:prstClr val="black"/>
                </a:solidFill>
              </a:rPr>
              <a:t>Service user involvement audio visual resources  </a:t>
            </a:r>
            <a:r>
              <a:rPr lang="en-GB" sz="2000" dirty="0">
                <a:solidFill>
                  <a:prstClr val="black"/>
                </a:solidFill>
                <a:hlinkClick r:id="rId9"/>
              </a:rPr>
              <a:t>https://www.local.gov.uk/sites/default/files/documents/Real%20safeguarding%20stories%20info.pdf</a:t>
            </a:r>
            <a:endParaRPr lang="en-GB" sz="2000" dirty="0">
              <a:solidFill>
                <a:prstClr val="black"/>
              </a:solidFill>
            </a:endParaRPr>
          </a:p>
          <a:p>
            <a:r>
              <a:rPr lang="en-GB" sz="2000" dirty="0">
                <a:solidFill>
                  <a:prstClr val="black"/>
                </a:solidFill>
              </a:rPr>
              <a:t>Research in practice – risks, rights, values and ethics; frontline briefing 2018, Lydia Guthrie</a:t>
            </a:r>
          </a:p>
          <a:p>
            <a:endParaRPr lang="en-GB" sz="2000" dirty="0"/>
          </a:p>
          <a:p>
            <a:endParaRPr lang="en-GB" sz="2000" dirty="0"/>
          </a:p>
          <a:p>
            <a:pPr marL="0" indent="0">
              <a:buNone/>
            </a:pPr>
            <a:endParaRPr lang="en-GB" dirty="0"/>
          </a:p>
          <a:p>
            <a:pPr marL="0" indent="0">
              <a:buNone/>
            </a:pPr>
            <a:endParaRPr lang="en-GB" dirty="0"/>
          </a:p>
        </p:txBody>
      </p:sp>
      <p:pic>
        <p:nvPicPr>
          <p:cNvPr id="5" name="Audio 4">
            <a:hlinkClick r:id="" action="ppaction://media"/>
            <a:extLst>
              <a:ext uri="{FF2B5EF4-FFF2-40B4-BE49-F238E27FC236}">
                <a16:creationId xmlns:a16="http://schemas.microsoft.com/office/drawing/2014/main" id="{7C421CB6-2B5E-4345-A89E-D8AB1E4EE15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061086200"/>
      </p:ext>
    </p:extLst>
  </p:cSld>
  <p:clrMapOvr>
    <a:masterClrMapping/>
  </p:clrMapOvr>
  <mc:AlternateContent xmlns:mc="http://schemas.openxmlformats.org/markup-compatibility/2006" xmlns:p14="http://schemas.microsoft.com/office/powerpoint/2010/main">
    <mc:Choice Requires="p14">
      <p:transition spd="slow" p14:dur="2000" advTm="5203"/>
    </mc:Choice>
    <mc:Fallback xmlns="">
      <p:transition spd="slow" advTm="52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Just to clarify……….</a:t>
            </a:r>
          </a:p>
        </p:txBody>
      </p:sp>
      <p:sp>
        <p:nvSpPr>
          <p:cNvPr id="3" name="Content Placeholder 2"/>
          <p:cNvSpPr>
            <a:spLocks noGrp="1"/>
          </p:cNvSpPr>
          <p:nvPr>
            <p:ph idx="1"/>
          </p:nvPr>
        </p:nvSpPr>
        <p:spPr/>
        <p:txBody>
          <a:bodyPr>
            <a:normAutofit lnSpcReduction="10000"/>
          </a:bodyPr>
          <a:lstStyle/>
          <a:p>
            <a:r>
              <a:rPr lang="en-GB" dirty="0"/>
              <a:t>The Multi Agency Risk Management Framework is the overall policy / process</a:t>
            </a:r>
          </a:p>
          <a:p>
            <a:r>
              <a:rPr lang="en-GB" dirty="0"/>
              <a:t>The Risk Recording Tool is what you actually use to record and manage the risk</a:t>
            </a:r>
          </a:p>
          <a:p>
            <a:r>
              <a:rPr lang="en-GB" dirty="0"/>
              <a:t>The tool is available as a word document and can be attached to case records etc </a:t>
            </a:r>
          </a:p>
          <a:p>
            <a:r>
              <a:rPr lang="en-GB" dirty="0"/>
              <a:t>See the relevant page on your safeguarding partnership website – Bracknell available </a:t>
            </a:r>
            <a:r>
              <a:rPr lang="en-GB" dirty="0">
                <a:hlinkClick r:id="rId5"/>
              </a:rPr>
              <a:t>here</a:t>
            </a:r>
            <a:r>
              <a:rPr lang="en-GB" dirty="0"/>
              <a:t> and RBWM </a:t>
            </a:r>
            <a:r>
              <a:rPr lang="en-GB" dirty="0">
                <a:hlinkClick r:id="rId6"/>
              </a:rPr>
              <a:t>here</a:t>
            </a:r>
            <a:r>
              <a:rPr lang="en-GB" dirty="0"/>
              <a:t> </a:t>
            </a:r>
          </a:p>
        </p:txBody>
      </p:sp>
      <p:pic>
        <p:nvPicPr>
          <p:cNvPr id="6" name="Audio 5">
            <a:hlinkClick r:id="" action="ppaction://media"/>
            <a:extLst>
              <a:ext uri="{FF2B5EF4-FFF2-40B4-BE49-F238E27FC236}">
                <a16:creationId xmlns:a16="http://schemas.microsoft.com/office/drawing/2014/main" id="{C62D8867-4E46-4874-A7EF-1C725ED7A88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020209355"/>
      </p:ext>
    </p:extLst>
  </p:cSld>
  <p:clrMapOvr>
    <a:masterClrMapping/>
  </p:clrMapOvr>
  <mc:AlternateContent xmlns:mc="http://schemas.openxmlformats.org/markup-compatibility/2006" xmlns:p14="http://schemas.microsoft.com/office/powerpoint/2010/main">
    <mc:Choice Requires="p14">
      <p:transition spd="slow" p14:dur="2000" advTm="39377"/>
    </mc:Choice>
    <mc:Fallback xmlns="">
      <p:transition spd="slow" advTm="393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a:t>
            </a:r>
          </a:p>
        </p:txBody>
      </p:sp>
      <p:sp>
        <p:nvSpPr>
          <p:cNvPr id="3" name="Content Placeholder 2"/>
          <p:cNvSpPr>
            <a:spLocks noGrp="1"/>
          </p:cNvSpPr>
          <p:nvPr>
            <p:ph idx="1"/>
          </p:nvPr>
        </p:nvSpPr>
        <p:spPr/>
        <p:txBody>
          <a:bodyPr/>
          <a:lstStyle/>
          <a:p>
            <a:r>
              <a:rPr lang="en-GB" dirty="0"/>
              <a:t>To raise awareness of the multi-agency risk management framework</a:t>
            </a:r>
          </a:p>
          <a:p>
            <a:r>
              <a:rPr lang="en-GB" dirty="0"/>
              <a:t>To outline the process for applying the multi-agency risk management framework </a:t>
            </a:r>
          </a:p>
          <a:p>
            <a:r>
              <a:rPr lang="en-GB" dirty="0"/>
              <a:t>To highlight the risk recording tool</a:t>
            </a:r>
          </a:p>
        </p:txBody>
      </p:sp>
      <p:pic>
        <p:nvPicPr>
          <p:cNvPr id="4" name="Audio 3">
            <a:hlinkClick r:id="" action="ppaction://media"/>
            <a:extLst>
              <a:ext uri="{FF2B5EF4-FFF2-40B4-BE49-F238E27FC236}">
                <a16:creationId xmlns:a16="http://schemas.microsoft.com/office/drawing/2014/main" id="{F0169ECD-6C3B-44C3-93B2-7E2103CA99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587484870"/>
      </p:ext>
    </p:extLst>
  </p:cSld>
  <p:clrMapOvr>
    <a:masterClrMapping/>
  </p:clrMapOvr>
  <mc:AlternateContent xmlns:mc="http://schemas.openxmlformats.org/markup-compatibility/2006">
    <mc:Choice xmlns:p14="http://schemas.microsoft.com/office/powerpoint/2010/main" Requires="p14">
      <p:transition spd="slow" p14:dur="2000" advTm="17018"/>
    </mc:Choice>
    <mc:Fallback>
      <p:transition spd="slow" advTm="170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Autofit/>
          </a:bodyPr>
          <a:lstStyle/>
          <a:p>
            <a:r>
              <a:rPr lang="en-GB" dirty="0"/>
              <a:t>Background to the Risk Management Framework </a:t>
            </a:r>
          </a:p>
        </p:txBody>
      </p:sp>
      <p:sp>
        <p:nvSpPr>
          <p:cNvPr id="3" name="Content Placeholder 2"/>
          <p:cNvSpPr>
            <a:spLocks noGrp="1"/>
          </p:cNvSpPr>
          <p:nvPr>
            <p:ph idx="1"/>
          </p:nvPr>
        </p:nvSpPr>
        <p:spPr/>
        <p:txBody>
          <a:bodyPr>
            <a:normAutofit lnSpcReduction="10000"/>
          </a:bodyPr>
          <a:lstStyle/>
          <a:p>
            <a:pPr>
              <a:lnSpc>
                <a:spcPct val="124000"/>
              </a:lnSpc>
            </a:pPr>
            <a:endParaRPr lang="en-GB" dirty="0"/>
          </a:p>
          <a:p>
            <a:pPr>
              <a:lnSpc>
                <a:spcPct val="124000"/>
              </a:lnSpc>
            </a:pPr>
            <a:r>
              <a:rPr lang="en-GB" dirty="0"/>
              <a:t>Learning from Safeguarding Adult Reviews</a:t>
            </a:r>
          </a:p>
          <a:p>
            <a:r>
              <a:rPr lang="en-GB" dirty="0"/>
              <a:t>Clarity for practitioners and partners where people choose not to engage in safeguarding measures for themselves</a:t>
            </a:r>
          </a:p>
          <a:p>
            <a:r>
              <a:rPr lang="en-GB" dirty="0"/>
              <a:t>Recognition of need for an overarching multi-agency risk management framework</a:t>
            </a:r>
          </a:p>
          <a:p>
            <a:r>
              <a:rPr lang="en-GB" dirty="0"/>
              <a:t>Care Act 2014, early intervention / prevention</a:t>
            </a:r>
          </a:p>
          <a:p>
            <a:endParaRPr lang="en-GB" dirty="0"/>
          </a:p>
          <a:p>
            <a:pPr>
              <a:lnSpc>
                <a:spcPct val="150000"/>
              </a:lnSpc>
            </a:pPr>
            <a:endParaRPr lang="en-GB" dirty="0"/>
          </a:p>
        </p:txBody>
      </p:sp>
      <p:pic>
        <p:nvPicPr>
          <p:cNvPr id="8" name="Audio 7">
            <a:hlinkClick r:id="" action="ppaction://media"/>
            <a:extLst>
              <a:ext uri="{FF2B5EF4-FFF2-40B4-BE49-F238E27FC236}">
                <a16:creationId xmlns:a16="http://schemas.microsoft.com/office/drawing/2014/main" id="{11B83244-4D1E-4AF1-8793-3F84C82A19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19251974"/>
      </p:ext>
    </p:extLst>
  </p:cSld>
  <p:clrMapOvr>
    <a:masterClrMapping/>
  </p:clrMapOvr>
  <mc:AlternateContent xmlns:mc="http://schemas.openxmlformats.org/markup-compatibility/2006" xmlns:p14="http://schemas.microsoft.com/office/powerpoint/2010/main">
    <mc:Choice Requires="p14">
      <p:transition spd="slow" p14:dur="2000" advTm="29978"/>
    </mc:Choice>
    <mc:Fallback xmlns="">
      <p:transition spd="slow" advTm="299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The Multi Agency Risk Management Approach</a:t>
            </a:r>
          </a:p>
        </p:txBody>
      </p:sp>
      <p:sp>
        <p:nvSpPr>
          <p:cNvPr id="3" name="Content Placeholder 2"/>
          <p:cNvSpPr>
            <a:spLocks noGrp="1"/>
          </p:cNvSpPr>
          <p:nvPr>
            <p:ph idx="1"/>
          </p:nvPr>
        </p:nvSpPr>
        <p:spPr>
          <a:xfrm>
            <a:off x="457200" y="1823190"/>
            <a:ext cx="8229600" cy="4690204"/>
          </a:xfrm>
        </p:spPr>
        <p:txBody>
          <a:bodyPr>
            <a:normAutofit fontScale="92500" lnSpcReduction="20000"/>
          </a:bodyPr>
          <a:lstStyle/>
          <a:p>
            <a:r>
              <a:rPr lang="en-GB" dirty="0"/>
              <a:t>A proactive approach – aims to identify/respond to risks before crisis point reached. </a:t>
            </a:r>
          </a:p>
          <a:p>
            <a:pPr lvl="0"/>
            <a:r>
              <a:rPr lang="en-GB" dirty="0"/>
              <a:t>Aims to enable  and involve adults to retain control over their life </a:t>
            </a:r>
          </a:p>
          <a:p>
            <a:pPr lvl="0"/>
            <a:r>
              <a:rPr lang="en-GB" dirty="0"/>
              <a:t>Recognises the duty to protect adults from foreseeable harm even when the adult doesn’t want to engage </a:t>
            </a:r>
          </a:p>
          <a:p>
            <a:pPr lvl="0"/>
            <a:r>
              <a:rPr lang="en-GB" dirty="0"/>
              <a:t>Supports timely information sharing around risk </a:t>
            </a:r>
          </a:p>
          <a:p>
            <a:pPr lvl="0"/>
            <a:r>
              <a:rPr lang="en-GB" dirty="0"/>
              <a:t>Provides holistic, collaborative and co-ordinated assessment &amp; management of risk </a:t>
            </a:r>
          </a:p>
          <a:p>
            <a:pPr lvl="0"/>
            <a:r>
              <a:rPr lang="en-GB" dirty="0"/>
              <a:t>Development of shared risk management plans </a:t>
            </a:r>
          </a:p>
        </p:txBody>
      </p:sp>
      <p:pic>
        <p:nvPicPr>
          <p:cNvPr id="5" name="Audio 4">
            <a:hlinkClick r:id="" action="ppaction://media"/>
            <a:extLst>
              <a:ext uri="{FF2B5EF4-FFF2-40B4-BE49-F238E27FC236}">
                <a16:creationId xmlns:a16="http://schemas.microsoft.com/office/drawing/2014/main" id="{A0B473EC-BADC-48A5-A210-BB39AA79F2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594990226"/>
      </p:ext>
    </p:extLst>
  </p:cSld>
  <p:clrMapOvr>
    <a:masterClrMapping/>
  </p:clrMapOvr>
  <mc:AlternateContent xmlns:mc="http://schemas.openxmlformats.org/markup-compatibility/2006" xmlns:p14="http://schemas.microsoft.com/office/powerpoint/2010/main">
    <mc:Choice Requires="p14">
      <p:transition spd="slow" p14:dur="2000" advTm="23669"/>
    </mc:Choice>
    <mc:Fallback xmlns="">
      <p:transition spd="slow" advTm="236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143000"/>
          </a:xfrm>
        </p:spPr>
        <p:txBody>
          <a:bodyPr>
            <a:noAutofit/>
          </a:bodyPr>
          <a:lstStyle/>
          <a:p>
            <a:r>
              <a:rPr lang="en-GB" dirty="0"/>
              <a:t>Who might benefit from this Risk Management Framework? </a:t>
            </a:r>
          </a:p>
        </p:txBody>
      </p:sp>
      <p:sp>
        <p:nvSpPr>
          <p:cNvPr id="3" name="Content Placeholder 2"/>
          <p:cNvSpPr>
            <a:spLocks noGrp="1"/>
          </p:cNvSpPr>
          <p:nvPr>
            <p:ph idx="1"/>
          </p:nvPr>
        </p:nvSpPr>
        <p:spPr>
          <a:xfrm>
            <a:off x="457200" y="1600204"/>
            <a:ext cx="8229600" cy="4525963"/>
          </a:xfrm>
        </p:spPr>
        <p:txBody>
          <a:bodyPr>
            <a:normAutofit fontScale="92500" lnSpcReduction="10000"/>
          </a:bodyPr>
          <a:lstStyle/>
          <a:p>
            <a:r>
              <a:rPr lang="en-GB" dirty="0"/>
              <a:t>Adults with complex or diverse needs that either fall between, or span a number of agencies’ statutory responsibilities or eligibility criteria </a:t>
            </a:r>
          </a:p>
          <a:p>
            <a:r>
              <a:rPr lang="en-GB" dirty="0"/>
              <a:t>People where the section 42 local authority safeguarding enquiry is not appropriate</a:t>
            </a:r>
          </a:p>
          <a:p>
            <a:r>
              <a:rPr lang="en-GB" dirty="0"/>
              <a:t>People where capacity, unwise decision making and disengagement feature; this may include self-neglect, hoarding</a:t>
            </a:r>
          </a:p>
          <a:p>
            <a:r>
              <a:rPr lang="en-GB" dirty="0"/>
              <a:t>Adults who are well known to services due to their frequent involvement </a:t>
            </a:r>
          </a:p>
          <a:p>
            <a:endParaRPr lang="en-GB" dirty="0"/>
          </a:p>
          <a:p>
            <a:endParaRPr lang="en-GB" dirty="0"/>
          </a:p>
          <a:p>
            <a:pPr marL="0" indent="0">
              <a:buNone/>
            </a:pPr>
            <a:endParaRPr lang="en-GB" dirty="0"/>
          </a:p>
        </p:txBody>
      </p:sp>
      <p:pic>
        <p:nvPicPr>
          <p:cNvPr id="4" name="Audio 3">
            <a:hlinkClick r:id="" action="ppaction://media"/>
            <a:extLst>
              <a:ext uri="{FF2B5EF4-FFF2-40B4-BE49-F238E27FC236}">
                <a16:creationId xmlns:a16="http://schemas.microsoft.com/office/drawing/2014/main" id="{C83A674A-ABD4-4478-A129-141C8CCA66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878538584"/>
      </p:ext>
    </p:extLst>
  </p:cSld>
  <p:clrMapOvr>
    <a:masterClrMapping/>
  </p:clrMapOvr>
  <mc:AlternateContent xmlns:mc="http://schemas.openxmlformats.org/markup-compatibility/2006" xmlns:p14="http://schemas.microsoft.com/office/powerpoint/2010/main">
    <mc:Choice Requires="p14">
      <p:transition spd="slow" p14:dur="2000" advTm="38081"/>
    </mc:Choice>
    <mc:Fallback xmlns="">
      <p:transition spd="slow" advTm="380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a:t>Principles</a:t>
            </a:r>
          </a:p>
        </p:txBody>
      </p:sp>
      <p:sp>
        <p:nvSpPr>
          <p:cNvPr id="3" name="Content Placeholder 2"/>
          <p:cNvSpPr>
            <a:spLocks noGrp="1"/>
          </p:cNvSpPr>
          <p:nvPr>
            <p:ph idx="1"/>
          </p:nvPr>
        </p:nvSpPr>
        <p:spPr>
          <a:xfrm>
            <a:off x="467545" y="1124747"/>
            <a:ext cx="8359933" cy="4886003"/>
          </a:xfrm>
        </p:spPr>
        <p:txBody>
          <a:bodyPr>
            <a:normAutofit fontScale="77500" lnSpcReduction="20000"/>
          </a:bodyPr>
          <a:lstStyle/>
          <a:p>
            <a:r>
              <a:rPr lang="en-GB" sz="3500" dirty="0"/>
              <a:t>Multi-agency and overarching</a:t>
            </a:r>
          </a:p>
          <a:p>
            <a:r>
              <a:rPr lang="en-GB" sz="3500" dirty="0"/>
              <a:t>Complements established safeguarding and risk management processes including existing partner arrangements</a:t>
            </a:r>
          </a:p>
          <a:p>
            <a:r>
              <a:rPr lang="en-GB" sz="3500" dirty="0"/>
              <a:t>Adheres to the six safeguarding principles as well as the wellbeing principle</a:t>
            </a:r>
          </a:p>
          <a:p>
            <a:r>
              <a:rPr lang="en-GB" sz="3500" dirty="0"/>
              <a:t>Person-centred </a:t>
            </a:r>
          </a:p>
          <a:p>
            <a:r>
              <a:rPr lang="en-GB" sz="3500" dirty="0"/>
              <a:t>Positive approach to risk - balancing choice, independence, well-being &amp; safety</a:t>
            </a:r>
          </a:p>
          <a:p>
            <a:r>
              <a:rPr lang="en-GB" u="sng" dirty="0">
                <a:hlinkClick r:id="rId5">
                  <a:extLst>
                    <a:ext uri="{A12FA001-AC4F-418D-AE19-62706E023703}">
                      <ahyp:hlinkClr xmlns:ahyp="http://schemas.microsoft.com/office/drawing/2018/hyperlinkcolor" val="tx"/>
                    </a:ext>
                  </a:extLst>
                </a:hlinkClick>
              </a:rPr>
              <a:t>MSP link - </a:t>
            </a:r>
            <a:r>
              <a:rPr lang="en-GB" u="sng" dirty="0">
                <a:solidFill>
                  <a:schemeClr val="tx2"/>
                </a:solidFill>
                <a:hlinkClick r:id="rId5">
                  <a:extLst>
                    <a:ext uri="{A12FA001-AC4F-418D-AE19-62706E023703}">
                      <ahyp:hlinkClr xmlns:ahyp="http://schemas.microsoft.com/office/drawing/2018/hyperlinkcolor" val="tx"/>
                    </a:ext>
                  </a:extLst>
                </a:hlinkClick>
              </a:rPr>
              <a:t>https://www.scie.org.uk/care-act-2014/safeguarding-adults/safeguarding-adults-boards-checklist-and-resources/making-safeguarding-personal.asp</a:t>
            </a:r>
            <a:endParaRPr lang="en-GB" u="sng" dirty="0">
              <a:solidFill>
                <a:schemeClr val="tx2"/>
              </a:solidFill>
            </a:endParaRPr>
          </a:p>
          <a:p>
            <a:endParaRPr lang="en-GB" sz="3500" u="sng" dirty="0">
              <a:solidFill>
                <a:schemeClr val="tx2"/>
              </a:solidFill>
            </a:endParaRPr>
          </a:p>
          <a:p>
            <a:endParaRPr lang="en-GB" dirty="0"/>
          </a:p>
        </p:txBody>
      </p:sp>
      <p:pic>
        <p:nvPicPr>
          <p:cNvPr id="7" name="Audio 6">
            <a:hlinkClick r:id="" action="ppaction://media"/>
            <a:extLst>
              <a:ext uri="{FF2B5EF4-FFF2-40B4-BE49-F238E27FC236}">
                <a16:creationId xmlns:a16="http://schemas.microsoft.com/office/drawing/2014/main" id="{3C58ABC5-9E28-42C0-82C3-0FEBAD9C3EF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041784365"/>
      </p:ext>
    </p:extLst>
  </p:cSld>
  <p:clrMapOvr>
    <a:masterClrMapping/>
  </p:clrMapOvr>
  <mc:AlternateContent xmlns:mc="http://schemas.openxmlformats.org/markup-compatibility/2006" xmlns:p14="http://schemas.microsoft.com/office/powerpoint/2010/main">
    <mc:Choice Requires="p14">
      <p:transition spd="slow" p14:dur="2000" advTm="80534"/>
    </mc:Choice>
    <mc:Fallback xmlns="">
      <p:transition spd="slow" advTm="805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224136"/>
          </a:xfrm>
        </p:spPr>
        <p:txBody>
          <a:bodyPr>
            <a:noAutofit/>
          </a:bodyPr>
          <a:lstStyle/>
          <a:p>
            <a:r>
              <a:rPr lang="en-GB" dirty="0"/>
              <a:t>Process - Factors to consider when using this framework</a:t>
            </a:r>
          </a:p>
        </p:txBody>
      </p:sp>
      <p:sp>
        <p:nvSpPr>
          <p:cNvPr id="3" name="Content Placeholder 2"/>
          <p:cNvSpPr>
            <a:spLocks noGrp="1"/>
          </p:cNvSpPr>
          <p:nvPr>
            <p:ph idx="1"/>
          </p:nvPr>
        </p:nvSpPr>
        <p:spPr>
          <a:xfrm>
            <a:off x="457200" y="1700808"/>
            <a:ext cx="8229600" cy="4608512"/>
          </a:xfrm>
        </p:spPr>
        <p:txBody>
          <a:bodyPr>
            <a:normAutofit fontScale="92500"/>
          </a:bodyPr>
          <a:lstStyle/>
          <a:p>
            <a:pPr>
              <a:spcBef>
                <a:spcPts val="0"/>
              </a:spcBef>
            </a:pPr>
            <a:r>
              <a:rPr lang="en-GB" sz="3000" dirty="0"/>
              <a:t>An agency has concerns regarding an adult at who may be at risk</a:t>
            </a:r>
          </a:p>
          <a:p>
            <a:pPr>
              <a:spcBef>
                <a:spcPts val="0"/>
              </a:spcBef>
            </a:pPr>
            <a:r>
              <a:rPr lang="en-GB" sz="3000" dirty="0"/>
              <a:t>Agency works with adult regarding perceived risk</a:t>
            </a:r>
          </a:p>
          <a:p>
            <a:pPr marL="0" indent="0">
              <a:spcBef>
                <a:spcPts val="0"/>
              </a:spcBef>
              <a:buNone/>
            </a:pPr>
            <a:r>
              <a:rPr lang="en-GB" sz="3000" dirty="0"/>
              <a:t>    	- have all existing processes been considered</a:t>
            </a:r>
          </a:p>
          <a:p>
            <a:pPr marL="0" indent="0">
              <a:spcBef>
                <a:spcPts val="0"/>
              </a:spcBef>
              <a:buNone/>
            </a:pPr>
            <a:r>
              <a:rPr lang="en-GB" sz="3000" dirty="0"/>
              <a:t>	- Is there an existing multi agency forum</a:t>
            </a:r>
          </a:p>
          <a:p>
            <a:pPr lvl="0">
              <a:spcBef>
                <a:spcPts val="0"/>
              </a:spcBef>
            </a:pPr>
            <a:r>
              <a:rPr lang="en-GB" sz="3000" dirty="0">
                <a:solidFill>
                  <a:prstClr val="black"/>
                </a:solidFill>
              </a:rPr>
              <a:t>Mental capacity must be ascertained &amp; reviewed; an adult who lacks capacity should receive a response via Safeguarding procedures</a:t>
            </a:r>
          </a:p>
          <a:p>
            <a:pPr lvl="0">
              <a:spcBef>
                <a:spcPts val="0"/>
              </a:spcBef>
            </a:pPr>
            <a:r>
              <a:rPr lang="en-GB" sz="3000" dirty="0">
                <a:solidFill>
                  <a:prstClr val="black"/>
                </a:solidFill>
              </a:rPr>
              <a:t>Consider legal advice if necessary</a:t>
            </a:r>
          </a:p>
          <a:p>
            <a:pPr lvl="0">
              <a:spcBef>
                <a:spcPts val="0"/>
              </a:spcBef>
            </a:pPr>
            <a:r>
              <a:rPr lang="en-GB" sz="3000" dirty="0">
                <a:solidFill>
                  <a:prstClr val="black"/>
                </a:solidFill>
              </a:rPr>
              <a:t>Decide whether to proceed to multi agency meeting</a:t>
            </a:r>
          </a:p>
          <a:p>
            <a:pPr marL="0" indent="0">
              <a:spcBef>
                <a:spcPts val="0"/>
              </a:spcBef>
              <a:buNone/>
            </a:pPr>
            <a:endParaRPr lang="en-GB" sz="2800" dirty="0"/>
          </a:p>
          <a:p>
            <a:pPr marL="0" indent="0">
              <a:spcBef>
                <a:spcPts val="0"/>
              </a:spcBef>
              <a:buNone/>
            </a:pPr>
            <a:endParaRPr lang="en-GB" sz="2800" dirty="0"/>
          </a:p>
          <a:p>
            <a:endParaRPr lang="en-GB" dirty="0"/>
          </a:p>
        </p:txBody>
      </p:sp>
      <p:pic>
        <p:nvPicPr>
          <p:cNvPr id="6" name="Audio 5">
            <a:hlinkClick r:id="" action="ppaction://media"/>
            <a:extLst>
              <a:ext uri="{FF2B5EF4-FFF2-40B4-BE49-F238E27FC236}">
                <a16:creationId xmlns:a16="http://schemas.microsoft.com/office/drawing/2014/main" id="{38AFAB0E-D64C-45D2-8D3D-3F5663AFAF4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947036340"/>
      </p:ext>
    </p:extLst>
  </p:cSld>
  <p:clrMapOvr>
    <a:masterClrMapping/>
  </p:clrMapOvr>
  <mc:AlternateContent xmlns:mc="http://schemas.openxmlformats.org/markup-compatibility/2006" xmlns:p14="http://schemas.microsoft.com/office/powerpoint/2010/main">
    <mc:Choice Requires="p14">
      <p:transition spd="slow" p14:dur="2000" advTm="9407"/>
    </mc:Choice>
    <mc:Fallback xmlns="">
      <p:transition spd="slow" advTm="9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80120"/>
          </a:xfrm>
        </p:spPr>
        <p:txBody>
          <a:bodyPr>
            <a:noAutofit/>
          </a:bodyPr>
          <a:lstStyle/>
          <a:p>
            <a:r>
              <a:rPr lang="en-GB" dirty="0"/>
              <a:t>Process – Multi Agency Meeting</a:t>
            </a:r>
          </a:p>
        </p:txBody>
      </p:sp>
      <p:sp>
        <p:nvSpPr>
          <p:cNvPr id="3" name="Content Placeholder 2"/>
          <p:cNvSpPr>
            <a:spLocks noGrp="1"/>
          </p:cNvSpPr>
          <p:nvPr>
            <p:ph idx="1"/>
          </p:nvPr>
        </p:nvSpPr>
        <p:spPr>
          <a:xfrm>
            <a:off x="251520" y="1484784"/>
            <a:ext cx="8568952" cy="4968552"/>
          </a:xfrm>
        </p:spPr>
        <p:txBody>
          <a:bodyPr>
            <a:normAutofit fontScale="25000" lnSpcReduction="20000"/>
          </a:bodyPr>
          <a:lstStyle/>
          <a:p>
            <a:r>
              <a:rPr lang="en-GB" sz="10800" dirty="0"/>
              <a:t>Any agency can initiate &amp; take the lead role &amp; responsibility for convening &amp; chairing initial meeting. </a:t>
            </a:r>
          </a:p>
          <a:p>
            <a:r>
              <a:rPr lang="en-GB" sz="10800" dirty="0"/>
              <a:t>The lead agency must invite all agencies who have, or could have had, involvement with the individual</a:t>
            </a:r>
          </a:p>
          <a:p>
            <a:r>
              <a:rPr lang="en-GB" sz="10800" dirty="0"/>
              <a:t>Adult should, as far as possible, be included</a:t>
            </a:r>
          </a:p>
          <a:p>
            <a:r>
              <a:rPr lang="en-GB" sz="10800" dirty="0"/>
              <a:t>The purpose is to consider the situation &amp; clarify if any further action can be taken, making the necessary recommendations</a:t>
            </a:r>
          </a:p>
          <a:p>
            <a:r>
              <a:rPr lang="en-GB" sz="10800" dirty="0"/>
              <a:t>A risk assessment should be discussed at the first meeting and updated in light of information from other agencies.</a:t>
            </a:r>
          </a:p>
          <a:p>
            <a:r>
              <a:rPr lang="en-GB" sz="10800" dirty="0"/>
              <a:t>Agree action plan, with timescales and named leads.</a:t>
            </a:r>
          </a:p>
          <a:p>
            <a:r>
              <a:rPr lang="en-GB" sz="10800" dirty="0"/>
              <a:t>Identify who is best placed to engage with the person to provide advice or information of decisions made</a:t>
            </a:r>
          </a:p>
          <a:p>
            <a:pPr marL="0" indent="0">
              <a:buNone/>
            </a:pPr>
            <a:endParaRPr lang="en-GB" sz="5100" dirty="0"/>
          </a:p>
          <a:p>
            <a:endParaRPr lang="en-GB" dirty="0"/>
          </a:p>
        </p:txBody>
      </p:sp>
      <p:pic>
        <p:nvPicPr>
          <p:cNvPr id="4" name="Audio 3">
            <a:hlinkClick r:id="" action="ppaction://media"/>
            <a:extLst>
              <a:ext uri="{FF2B5EF4-FFF2-40B4-BE49-F238E27FC236}">
                <a16:creationId xmlns:a16="http://schemas.microsoft.com/office/drawing/2014/main" id="{2AE3EA07-ABBA-4403-A64C-0DBD81CAF0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977174772"/>
      </p:ext>
    </p:extLst>
  </p:cSld>
  <p:clrMapOvr>
    <a:masterClrMapping/>
  </p:clrMapOvr>
  <mc:AlternateContent xmlns:mc="http://schemas.openxmlformats.org/markup-compatibility/2006" xmlns:p14="http://schemas.microsoft.com/office/powerpoint/2010/main">
    <mc:Choice Requires="p14">
      <p:transition spd="slow" p14:dur="2000" advTm="31963"/>
    </mc:Choice>
    <mc:Fallback xmlns="">
      <p:transition spd="slow" advTm="319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5C3923F9684D4DA1E5FCE2843CBE74" ma:contentTypeVersion="4" ma:contentTypeDescription="Create a new document." ma:contentTypeScope="" ma:versionID="aaf9ad4a5f2592f4079decc8abf7c57f">
  <xsd:schema xmlns:xsd="http://www.w3.org/2001/XMLSchema" xmlns:xs="http://www.w3.org/2001/XMLSchema" xmlns:p="http://schemas.microsoft.com/office/2006/metadata/properties" xmlns:ns3="dae25db3-071d-463f-ad41-d02083436662" targetNamespace="http://schemas.microsoft.com/office/2006/metadata/properties" ma:root="true" ma:fieldsID="ce6b30894c1fe36821c8008a34eddcb4" ns3:_="">
    <xsd:import namespace="dae25db3-071d-463f-ad41-d0208343666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e25db3-071d-463f-ad41-d020834366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CB7D14-489F-4CBE-9590-28EBF2A672C7}">
  <ds:schemaRefs>
    <ds:schemaRef ds:uri="dae25db3-071d-463f-ad41-d02083436662"/>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F2FEE055-2188-4BBE-A529-EE21518FC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e25db3-071d-463f-ad41-d020834366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C7D3DF-E268-48CD-9773-7FBDF4E50B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Clarity</Template>
  <TotalTime>16013</TotalTime>
  <Words>1669</Words>
  <Application>Microsoft Office PowerPoint</Application>
  <PresentationFormat>On-screen Show (4:3)</PresentationFormat>
  <Paragraphs>121</Paragraphs>
  <Slides>14</Slides>
  <Notes>14</Notes>
  <HiddenSlides>0</HiddenSlides>
  <MMClips>14</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14</vt:i4>
      </vt:variant>
    </vt:vector>
  </HeadingPairs>
  <TitlesOfParts>
    <vt:vector size="19" baseType="lpstr">
      <vt:lpstr>Arial</vt:lpstr>
      <vt:lpstr>Calibri</vt:lpstr>
      <vt:lpstr>Blank</vt:lpstr>
      <vt:lpstr>Custom Design</vt:lpstr>
      <vt:lpstr>1_Custom Design</vt:lpstr>
      <vt:lpstr>Multi-Agency Risk Management Framework</vt:lpstr>
      <vt:lpstr>Just to clarify……….</vt:lpstr>
      <vt:lpstr>Aim</vt:lpstr>
      <vt:lpstr>Background to the Risk Management Framework </vt:lpstr>
      <vt:lpstr>The Multi Agency Risk Management Approach</vt:lpstr>
      <vt:lpstr>Who might benefit from this Risk Management Framework? </vt:lpstr>
      <vt:lpstr>Principles</vt:lpstr>
      <vt:lpstr>Process - Factors to consider when using this framework</vt:lpstr>
      <vt:lpstr>Process – Multi Agency Meeting</vt:lpstr>
      <vt:lpstr>Process – On going meetings and support</vt:lpstr>
      <vt:lpstr>Adults who may lack mental capacity</vt:lpstr>
      <vt:lpstr>Making Decisions where risk is involved</vt:lpstr>
      <vt:lpstr>Multi Agency Risk Management Framework - Summary  </vt:lpstr>
      <vt:lpstr>References &amp; Further Information</vt:lpstr>
    </vt:vector>
  </TitlesOfParts>
  <Company>Bracknell Forest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Phillips</dc:creator>
  <cp:lastModifiedBy>Ella O'Neill</cp:lastModifiedBy>
  <cp:revision>168</cp:revision>
  <cp:lastPrinted>2019-02-11T10:19:55Z</cp:lastPrinted>
  <dcterms:created xsi:type="dcterms:W3CDTF">2017-11-13T12:30:48Z</dcterms:created>
  <dcterms:modified xsi:type="dcterms:W3CDTF">2020-07-15T12:43:03Z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0x010100805C3923F9684D4DA1E5FCE2843CBE74</vt:lpwstr>
  </property>
</Properties>
</file>