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4" r:id="rId5"/>
    <p:sldId id="265" r:id="rId6"/>
    <p:sldId id="266" r:id="rId7"/>
    <p:sldId id="268" r:id="rId8"/>
    <p:sldId id="278" r:id="rId9"/>
    <p:sldId id="269" r:id="rId10"/>
    <p:sldId id="270" r:id="rId11"/>
    <p:sldId id="271" r:id="rId12"/>
    <p:sldId id="274" r:id="rId13"/>
    <p:sldId id="276" r:id="rId14"/>
    <p:sldId id="277" r:id="rId15"/>
    <p:sldId id="279" r:id="rId16"/>
    <p:sldId id="272" r:id="rId17"/>
    <p:sldId id="273"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EAF"/>
    <a:srgbClr val="BB1882"/>
    <a:srgbClr val="7FC2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49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AAD2B-ECB5-EE1E-05A0-8B0A3961E19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D83C25C-D356-CF20-963B-B61663E40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B9C612A-CBC0-F1D6-970A-D4BC818B59EB}"/>
              </a:ext>
            </a:extLst>
          </p:cNvPr>
          <p:cNvSpPr>
            <a:spLocks noGrp="1"/>
          </p:cNvSpPr>
          <p:nvPr>
            <p:ph type="dt" sz="half" idx="10"/>
          </p:nvPr>
        </p:nvSpPr>
        <p:spPr/>
        <p:txBody>
          <a:bodyPr/>
          <a:lstStyle/>
          <a:p>
            <a:fld id="{65518B2A-3066-4B36-9210-3ADEC2B2E187}" type="datetimeFigureOut">
              <a:rPr lang="en-GB" smtClean="0"/>
              <a:t>23/05/2025</a:t>
            </a:fld>
            <a:endParaRPr lang="en-GB"/>
          </a:p>
        </p:txBody>
      </p:sp>
      <p:sp>
        <p:nvSpPr>
          <p:cNvPr id="5" name="Footer Placeholder 4">
            <a:extLst>
              <a:ext uri="{FF2B5EF4-FFF2-40B4-BE49-F238E27FC236}">
                <a16:creationId xmlns:a16="http://schemas.microsoft.com/office/drawing/2014/main" id="{89359102-47DD-4F8B-031F-05CB4B0D07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3CCE00-7F71-456D-8564-C4B550CA006C}"/>
              </a:ext>
            </a:extLst>
          </p:cNvPr>
          <p:cNvSpPr>
            <a:spLocks noGrp="1"/>
          </p:cNvSpPr>
          <p:nvPr>
            <p:ph type="sldNum" sz="quarter" idx="12"/>
          </p:nvPr>
        </p:nvSpPr>
        <p:spPr/>
        <p:txBody>
          <a:bodyPr/>
          <a:lstStyle/>
          <a:p>
            <a:fld id="{EEF5575F-C1E0-4C56-AEF6-6733A87DF8EC}" type="slidenum">
              <a:rPr lang="en-GB" smtClean="0"/>
              <a:t>‹#›</a:t>
            </a:fld>
            <a:endParaRPr lang="en-GB"/>
          </a:p>
        </p:txBody>
      </p:sp>
    </p:spTree>
    <p:extLst>
      <p:ext uri="{BB962C8B-B14F-4D97-AF65-F5344CB8AC3E}">
        <p14:creationId xmlns:p14="http://schemas.microsoft.com/office/powerpoint/2010/main" val="1436854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F5C5E-A76F-18DD-6701-ED6D3219686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688BB28-E2BF-C5AD-36B3-C7BEA91C34B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0F1FB01-6F6B-5F8B-788A-4BFD5CE15ACC}"/>
              </a:ext>
            </a:extLst>
          </p:cNvPr>
          <p:cNvSpPr>
            <a:spLocks noGrp="1"/>
          </p:cNvSpPr>
          <p:nvPr>
            <p:ph type="dt" sz="half" idx="10"/>
          </p:nvPr>
        </p:nvSpPr>
        <p:spPr/>
        <p:txBody>
          <a:bodyPr/>
          <a:lstStyle/>
          <a:p>
            <a:fld id="{65518B2A-3066-4B36-9210-3ADEC2B2E187}" type="datetimeFigureOut">
              <a:rPr lang="en-GB" smtClean="0"/>
              <a:t>23/05/2025</a:t>
            </a:fld>
            <a:endParaRPr lang="en-GB"/>
          </a:p>
        </p:txBody>
      </p:sp>
      <p:sp>
        <p:nvSpPr>
          <p:cNvPr id="5" name="Footer Placeholder 4">
            <a:extLst>
              <a:ext uri="{FF2B5EF4-FFF2-40B4-BE49-F238E27FC236}">
                <a16:creationId xmlns:a16="http://schemas.microsoft.com/office/drawing/2014/main" id="{41863518-29D8-40DD-F07A-DF4579899D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D87055-FB2C-9271-A6E0-CC72D643EEF0}"/>
              </a:ext>
            </a:extLst>
          </p:cNvPr>
          <p:cNvSpPr>
            <a:spLocks noGrp="1"/>
          </p:cNvSpPr>
          <p:nvPr>
            <p:ph type="sldNum" sz="quarter" idx="12"/>
          </p:nvPr>
        </p:nvSpPr>
        <p:spPr/>
        <p:txBody>
          <a:bodyPr/>
          <a:lstStyle/>
          <a:p>
            <a:fld id="{EEF5575F-C1E0-4C56-AEF6-6733A87DF8EC}" type="slidenum">
              <a:rPr lang="en-GB" smtClean="0"/>
              <a:t>‹#›</a:t>
            </a:fld>
            <a:endParaRPr lang="en-GB"/>
          </a:p>
        </p:txBody>
      </p:sp>
    </p:spTree>
    <p:extLst>
      <p:ext uri="{BB962C8B-B14F-4D97-AF65-F5344CB8AC3E}">
        <p14:creationId xmlns:p14="http://schemas.microsoft.com/office/powerpoint/2010/main" val="428002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CBE2C8-D837-4BBE-DF42-C5542F36E1D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26D9B3C-F902-3F95-AFC5-12C9C662304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EC1AE7-FB00-44DD-E48B-C044AE86833C}"/>
              </a:ext>
            </a:extLst>
          </p:cNvPr>
          <p:cNvSpPr>
            <a:spLocks noGrp="1"/>
          </p:cNvSpPr>
          <p:nvPr>
            <p:ph type="dt" sz="half" idx="10"/>
          </p:nvPr>
        </p:nvSpPr>
        <p:spPr/>
        <p:txBody>
          <a:bodyPr/>
          <a:lstStyle/>
          <a:p>
            <a:fld id="{65518B2A-3066-4B36-9210-3ADEC2B2E187}" type="datetimeFigureOut">
              <a:rPr lang="en-GB" smtClean="0"/>
              <a:t>23/05/2025</a:t>
            </a:fld>
            <a:endParaRPr lang="en-GB"/>
          </a:p>
        </p:txBody>
      </p:sp>
      <p:sp>
        <p:nvSpPr>
          <p:cNvPr id="5" name="Footer Placeholder 4">
            <a:extLst>
              <a:ext uri="{FF2B5EF4-FFF2-40B4-BE49-F238E27FC236}">
                <a16:creationId xmlns:a16="http://schemas.microsoft.com/office/drawing/2014/main" id="{009BBA3C-F706-761F-E20A-F405A422CC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7C079B-11D1-2B37-2698-F3F04F7CE670}"/>
              </a:ext>
            </a:extLst>
          </p:cNvPr>
          <p:cNvSpPr>
            <a:spLocks noGrp="1"/>
          </p:cNvSpPr>
          <p:nvPr>
            <p:ph type="sldNum" sz="quarter" idx="12"/>
          </p:nvPr>
        </p:nvSpPr>
        <p:spPr/>
        <p:txBody>
          <a:bodyPr/>
          <a:lstStyle/>
          <a:p>
            <a:fld id="{EEF5575F-C1E0-4C56-AEF6-6733A87DF8EC}" type="slidenum">
              <a:rPr lang="en-GB" smtClean="0"/>
              <a:t>‹#›</a:t>
            </a:fld>
            <a:endParaRPr lang="en-GB"/>
          </a:p>
        </p:txBody>
      </p:sp>
    </p:spTree>
    <p:extLst>
      <p:ext uri="{BB962C8B-B14F-4D97-AF65-F5344CB8AC3E}">
        <p14:creationId xmlns:p14="http://schemas.microsoft.com/office/powerpoint/2010/main" val="750801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
        <p:nvSpPr>
          <p:cNvPr id="45" name="Freeform: Shape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rtl="0">
              <a:buFont typeface="Arial" panose="020B0604020202020204" pitchFamily="34" charset="0"/>
              <a:buNone/>
            </a:pPr>
            <a:endParaRPr lang="en-GB" dirty="0"/>
          </a:p>
        </p:txBody>
      </p:sp>
      <p:sp>
        <p:nvSpPr>
          <p:cNvPr id="44" name="Freeform: Shape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cxnSp>
        <p:nvCxnSpPr>
          <p:cNvPr id="10" name="Straight Connector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rtlCol="0">
            <a:noAutofit/>
          </a:bodyPr>
          <a:lstStyle/>
          <a:p>
            <a:pPr rtl="0"/>
            <a:r>
              <a:rPr lang="en-GB"/>
              <a:t>Click icon to add picture</a:t>
            </a:r>
            <a:endParaRPr lang="en-GB" dirty="0"/>
          </a:p>
        </p:txBody>
      </p:sp>
      <p:sp>
        <p:nvSpPr>
          <p:cNvPr id="6" name="Title 5">
            <a:extLst>
              <a:ext uri="{FF2B5EF4-FFF2-40B4-BE49-F238E27FC236}">
                <a16:creationId xmlns:a16="http://schemas.microsoft.com/office/drawing/2014/main" id="{208E3DBC-8B68-468D-8087-25FED9397CBE}"/>
              </a:ext>
            </a:extLst>
          </p:cNvPr>
          <p:cNvSpPr>
            <a:spLocks noGrp="1"/>
          </p:cNvSpPr>
          <p:nvPr>
            <p:ph type="title"/>
          </p:nvPr>
        </p:nvSpPr>
        <p:spPr>
          <a:xfrm>
            <a:off x="520697" y="1040001"/>
            <a:ext cx="3338625" cy="3150159"/>
          </a:xfrm>
        </p:spPr>
        <p:txBody>
          <a:bodyPr rtlCol="0" anchor="t"/>
          <a:lstStyle/>
          <a:p>
            <a:pPr rtl="0"/>
            <a:r>
              <a:rPr lang="en-GB"/>
              <a:t>Click to edit Master title style</a:t>
            </a:r>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490538" y="4240213"/>
            <a:ext cx="3497262" cy="1801812"/>
          </a:xfrm>
        </p:spPr>
        <p:txBody>
          <a:bodyPr rtlCol="0">
            <a:normAutofit/>
          </a:bodyPr>
          <a:lstStyle>
            <a:lvl1pPr marL="0" indent="0">
              <a:buNone/>
              <a:defRPr sz="2400"/>
            </a:lvl1pPr>
            <a:lvl2pPr>
              <a:buNone/>
              <a:defRPr sz="1600"/>
            </a:lvl2pPr>
            <a:lvl3pPr>
              <a:buNone/>
              <a:defRPr sz="1600"/>
            </a:lvl3pPr>
            <a:lvl4pPr>
              <a:buNone/>
              <a:defRPr sz="1600"/>
            </a:lvl4pPr>
            <a:lvl5pPr>
              <a:buNone/>
              <a:defRPr sz="1600"/>
            </a:lvl5pPr>
          </a:lstStyle>
          <a:p>
            <a:pPr lvl="0" rtl="0"/>
            <a:r>
              <a:rPr lang="en-GB"/>
              <a:t>Presentation Name</a:t>
            </a:r>
          </a:p>
        </p:txBody>
      </p:sp>
    </p:spTree>
    <p:extLst>
      <p:ext uri="{BB962C8B-B14F-4D97-AF65-F5344CB8AC3E}">
        <p14:creationId xmlns:p14="http://schemas.microsoft.com/office/powerpoint/2010/main" val="1101385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5A84-8E72-2131-4815-C3D982D6DD7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C7286A2-265A-ACB5-8B44-50359EA522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C464DA8-BDF0-6576-E779-9BE434C97352}"/>
              </a:ext>
            </a:extLst>
          </p:cNvPr>
          <p:cNvSpPr>
            <a:spLocks noGrp="1"/>
          </p:cNvSpPr>
          <p:nvPr>
            <p:ph type="dt" sz="half" idx="10"/>
          </p:nvPr>
        </p:nvSpPr>
        <p:spPr/>
        <p:txBody>
          <a:bodyPr/>
          <a:lstStyle/>
          <a:p>
            <a:fld id="{65518B2A-3066-4B36-9210-3ADEC2B2E187}" type="datetimeFigureOut">
              <a:rPr lang="en-GB" smtClean="0"/>
              <a:t>23/05/2025</a:t>
            </a:fld>
            <a:endParaRPr lang="en-GB"/>
          </a:p>
        </p:txBody>
      </p:sp>
      <p:sp>
        <p:nvSpPr>
          <p:cNvPr id="5" name="Footer Placeholder 4">
            <a:extLst>
              <a:ext uri="{FF2B5EF4-FFF2-40B4-BE49-F238E27FC236}">
                <a16:creationId xmlns:a16="http://schemas.microsoft.com/office/drawing/2014/main" id="{DD53EBBF-7F50-06AC-72BC-268F8E40CD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4CB3D1-9F66-081D-4B27-39C31D78EBD9}"/>
              </a:ext>
            </a:extLst>
          </p:cNvPr>
          <p:cNvSpPr>
            <a:spLocks noGrp="1"/>
          </p:cNvSpPr>
          <p:nvPr>
            <p:ph type="sldNum" sz="quarter" idx="12"/>
          </p:nvPr>
        </p:nvSpPr>
        <p:spPr/>
        <p:txBody>
          <a:bodyPr/>
          <a:lstStyle/>
          <a:p>
            <a:fld id="{EEF5575F-C1E0-4C56-AEF6-6733A87DF8EC}" type="slidenum">
              <a:rPr lang="en-GB" smtClean="0"/>
              <a:t>‹#›</a:t>
            </a:fld>
            <a:endParaRPr lang="en-GB"/>
          </a:p>
        </p:txBody>
      </p:sp>
    </p:spTree>
    <p:extLst>
      <p:ext uri="{BB962C8B-B14F-4D97-AF65-F5344CB8AC3E}">
        <p14:creationId xmlns:p14="http://schemas.microsoft.com/office/powerpoint/2010/main" val="875733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D55A1-7236-6EF8-6681-7EC4EE91660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7FC4924-2CBF-5D81-FB45-DF8EEEBB8E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A668458-324A-C13D-0FCC-03538BBF39C0}"/>
              </a:ext>
            </a:extLst>
          </p:cNvPr>
          <p:cNvSpPr>
            <a:spLocks noGrp="1"/>
          </p:cNvSpPr>
          <p:nvPr>
            <p:ph type="dt" sz="half" idx="10"/>
          </p:nvPr>
        </p:nvSpPr>
        <p:spPr/>
        <p:txBody>
          <a:bodyPr/>
          <a:lstStyle/>
          <a:p>
            <a:fld id="{65518B2A-3066-4B36-9210-3ADEC2B2E187}" type="datetimeFigureOut">
              <a:rPr lang="en-GB" smtClean="0"/>
              <a:t>23/05/2025</a:t>
            </a:fld>
            <a:endParaRPr lang="en-GB"/>
          </a:p>
        </p:txBody>
      </p:sp>
      <p:sp>
        <p:nvSpPr>
          <p:cNvPr id="5" name="Footer Placeholder 4">
            <a:extLst>
              <a:ext uri="{FF2B5EF4-FFF2-40B4-BE49-F238E27FC236}">
                <a16:creationId xmlns:a16="http://schemas.microsoft.com/office/drawing/2014/main" id="{EB2E2CD4-F106-8BCC-A119-606C4B7BA8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F099C8-7A86-893B-7F88-F9CACF04FE0B}"/>
              </a:ext>
            </a:extLst>
          </p:cNvPr>
          <p:cNvSpPr>
            <a:spLocks noGrp="1"/>
          </p:cNvSpPr>
          <p:nvPr>
            <p:ph type="sldNum" sz="quarter" idx="12"/>
          </p:nvPr>
        </p:nvSpPr>
        <p:spPr/>
        <p:txBody>
          <a:bodyPr/>
          <a:lstStyle/>
          <a:p>
            <a:fld id="{EEF5575F-C1E0-4C56-AEF6-6733A87DF8EC}" type="slidenum">
              <a:rPr lang="en-GB" smtClean="0"/>
              <a:t>‹#›</a:t>
            </a:fld>
            <a:endParaRPr lang="en-GB"/>
          </a:p>
        </p:txBody>
      </p:sp>
    </p:spTree>
    <p:extLst>
      <p:ext uri="{BB962C8B-B14F-4D97-AF65-F5344CB8AC3E}">
        <p14:creationId xmlns:p14="http://schemas.microsoft.com/office/powerpoint/2010/main" val="175246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F6C0-AA9A-E415-7A6F-295818B161F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6D23B8A-98A8-9DAF-C7B4-4F458521744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CE26569-5873-2508-2984-C9846EE93BB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FC963DD-BEBB-A693-6483-F70F1F20812A}"/>
              </a:ext>
            </a:extLst>
          </p:cNvPr>
          <p:cNvSpPr>
            <a:spLocks noGrp="1"/>
          </p:cNvSpPr>
          <p:nvPr>
            <p:ph type="dt" sz="half" idx="10"/>
          </p:nvPr>
        </p:nvSpPr>
        <p:spPr/>
        <p:txBody>
          <a:bodyPr/>
          <a:lstStyle/>
          <a:p>
            <a:fld id="{65518B2A-3066-4B36-9210-3ADEC2B2E187}" type="datetimeFigureOut">
              <a:rPr lang="en-GB" smtClean="0"/>
              <a:t>23/05/2025</a:t>
            </a:fld>
            <a:endParaRPr lang="en-GB"/>
          </a:p>
        </p:txBody>
      </p:sp>
      <p:sp>
        <p:nvSpPr>
          <p:cNvPr id="6" name="Footer Placeholder 5">
            <a:extLst>
              <a:ext uri="{FF2B5EF4-FFF2-40B4-BE49-F238E27FC236}">
                <a16:creationId xmlns:a16="http://schemas.microsoft.com/office/drawing/2014/main" id="{B79FC811-CC70-CA46-006F-FEB767B6AC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AF5EAD-3E94-4921-DB79-2D1982F3BFD9}"/>
              </a:ext>
            </a:extLst>
          </p:cNvPr>
          <p:cNvSpPr>
            <a:spLocks noGrp="1"/>
          </p:cNvSpPr>
          <p:nvPr>
            <p:ph type="sldNum" sz="quarter" idx="12"/>
          </p:nvPr>
        </p:nvSpPr>
        <p:spPr/>
        <p:txBody>
          <a:bodyPr/>
          <a:lstStyle/>
          <a:p>
            <a:fld id="{EEF5575F-C1E0-4C56-AEF6-6733A87DF8EC}" type="slidenum">
              <a:rPr lang="en-GB" smtClean="0"/>
              <a:t>‹#›</a:t>
            </a:fld>
            <a:endParaRPr lang="en-GB"/>
          </a:p>
        </p:txBody>
      </p:sp>
    </p:spTree>
    <p:extLst>
      <p:ext uri="{BB962C8B-B14F-4D97-AF65-F5344CB8AC3E}">
        <p14:creationId xmlns:p14="http://schemas.microsoft.com/office/powerpoint/2010/main" val="51927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B242-5016-1425-2FC7-D7721D2B62E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CB2F670-E792-5612-A1D8-DABB894090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D5C61C2-FDF4-821C-B68E-59C5AAAEF6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62B60FD-455F-199F-9AD3-2648CEE42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673F6D-BF6D-39AC-A8C1-FFF29BFEB12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5DA7F0C-C48C-C177-F83A-FB0BEAE72823}"/>
              </a:ext>
            </a:extLst>
          </p:cNvPr>
          <p:cNvSpPr>
            <a:spLocks noGrp="1"/>
          </p:cNvSpPr>
          <p:nvPr>
            <p:ph type="dt" sz="half" idx="10"/>
          </p:nvPr>
        </p:nvSpPr>
        <p:spPr/>
        <p:txBody>
          <a:bodyPr/>
          <a:lstStyle/>
          <a:p>
            <a:fld id="{65518B2A-3066-4B36-9210-3ADEC2B2E187}" type="datetimeFigureOut">
              <a:rPr lang="en-GB" smtClean="0"/>
              <a:t>23/05/2025</a:t>
            </a:fld>
            <a:endParaRPr lang="en-GB"/>
          </a:p>
        </p:txBody>
      </p:sp>
      <p:sp>
        <p:nvSpPr>
          <p:cNvPr id="8" name="Footer Placeholder 7">
            <a:extLst>
              <a:ext uri="{FF2B5EF4-FFF2-40B4-BE49-F238E27FC236}">
                <a16:creationId xmlns:a16="http://schemas.microsoft.com/office/drawing/2014/main" id="{9CC458A2-F657-504C-8D38-D090040384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798547-F8C0-6A0A-6D9C-5D0E3C3D96B8}"/>
              </a:ext>
            </a:extLst>
          </p:cNvPr>
          <p:cNvSpPr>
            <a:spLocks noGrp="1"/>
          </p:cNvSpPr>
          <p:nvPr>
            <p:ph type="sldNum" sz="quarter" idx="12"/>
          </p:nvPr>
        </p:nvSpPr>
        <p:spPr/>
        <p:txBody>
          <a:bodyPr/>
          <a:lstStyle/>
          <a:p>
            <a:fld id="{EEF5575F-C1E0-4C56-AEF6-6733A87DF8EC}" type="slidenum">
              <a:rPr lang="en-GB" smtClean="0"/>
              <a:t>‹#›</a:t>
            </a:fld>
            <a:endParaRPr lang="en-GB"/>
          </a:p>
        </p:txBody>
      </p:sp>
    </p:spTree>
    <p:extLst>
      <p:ext uri="{BB962C8B-B14F-4D97-AF65-F5344CB8AC3E}">
        <p14:creationId xmlns:p14="http://schemas.microsoft.com/office/powerpoint/2010/main" val="125181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1B15-9C35-B27E-EB0D-2F463D499B0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70FF25D-DA7A-AD1E-EB60-94E029254375}"/>
              </a:ext>
            </a:extLst>
          </p:cNvPr>
          <p:cNvSpPr>
            <a:spLocks noGrp="1"/>
          </p:cNvSpPr>
          <p:nvPr>
            <p:ph type="dt" sz="half" idx="10"/>
          </p:nvPr>
        </p:nvSpPr>
        <p:spPr/>
        <p:txBody>
          <a:bodyPr/>
          <a:lstStyle/>
          <a:p>
            <a:fld id="{65518B2A-3066-4B36-9210-3ADEC2B2E187}" type="datetimeFigureOut">
              <a:rPr lang="en-GB" smtClean="0"/>
              <a:t>23/05/2025</a:t>
            </a:fld>
            <a:endParaRPr lang="en-GB"/>
          </a:p>
        </p:txBody>
      </p:sp>
      <p:sp>
        <p:nvSpPr>
          <p:cNvPr id="4" name="Footer Placeholder 3">
            <a:extLst>
              <a:ext uri="{FF2B5EF4-FFF2-40B4-BE49-F238E27FC236}">
                <a16:creationId xmlns:a16="http://schemas.microsoft.com/office/drawing/2014/main" id="{D03C258B-27BF-560F-C028-CDBC54B882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0BA21CA-AE3B-ADB7-D0CB-24E3804EEA89}"/>
              </a:ext>
            </a:extLst>
          </p:cNvPr>
          <p:cNvSpPr>
            <a:spLocks noGrp="1"/>
          </p:cNvSpPr>
          <p:nvPr>
            <p:ph type="sldNum" sz="quarter" idx="12"/>
          </p:nvPr>
        </p:nvSpPr>
        <p:spPr/>
        <p:txBody>
          <a:bodyPr/>
          <a:lstStyle/>
          <a:p>
            <a:fld id="{EEF5575F-C1E0-4C56-AEF6-6733A87DF8EC}" type="slidenum">
              <a:rPr lang="en-GB" smtClean="0"/>
              <a:t>‹#›</a:t>
            </a:fld>
            <a:endParaRPr lang="en-GB"/>
          </a:p>
        </p:txBody>
      </p:sp>
    </p:spTree>
    <p:extLst>
      <p:ext uri="{BB962C8B-B14F-4D97-AF65-F5344CB8AC3E}">
        <p14:creationId xmlns:p14="http://schemas.microsoft.com/office/powerpoint/2010/main" val="4155449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228EC-8AE9-0996-256B-D1EE80E2D433}"/>
              </a:ext>
            </a:extLst>
          </p:cNvPr>
          <p:cNvSpPr>
            <a:spLocks noGrp="1"/>
          </p:cNvSpPr>
          <p:nvPr>
            <p:ph type="dt" sz="half" idx="10"/>
          </p:nvPr>
        </p:nvSpPr>
        <p:spPr/>
        <p:txBody>
          <a:bodyPr/>
          <a:lstStyle/>
          <a:p>
            <a:fld id="{65518B2A-3066-4B36-9210-3ADEC2B2E187}" type="datetimeFigureOut">
              <a:rPr lang="en-GB" smtClean="0"/>
              <a:t>23/05/2025</a:t>
            </a:fld>
            <a:endParaRPr lang="en-GB"/>
          </a:p>
        </p:txBody>
      </p:sp>
      <p:sp>
        <p:nvSpPr>
          <p:cNvPr id="3" name="Footer Placeholder 2">
            <a:extLst>
              <a:ext uri="{FF2B5EF4-FFF2-40B4-BE49-F238E27FC236}">
                <a16:creationId xmlns:a16="http://schemas.microsoft.com/office/drawing/2014/main" id="{96651B44-055E-C339-44F8-94D0AAE3A95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59F060-3BD3-5A2E-05CC-33CFA2C4CA94}"/>
              </a:ext>
            </a:extLst>
          </p:cNvPr>
          <p:cNvSpPr>
            <a:spLocks noGrp="1"/>
          </p:cNvSpPr>
          <p:nvPr>
            <p:ph type="sldNum" sz="quarter" idx="12"/>
          </p:nvPr>
        </p:nvSpPr>
        <p:spPr/>
        <p:txBody>
          <a:bodyPr/>
          <a:lstStyle/>
          <a:p>
            <a:fld id="{EEF5575F-C1E0-4C56-AEF6-6733A87DF8EC}" type="slidenum">
              <a:rPr lang="en-GB" smtClean="0"/>
              <a:t>‹#›</a:t>
            </a:fld>
            <a:endParaRPr lang="en-GB"/>
          </a:p>
        </p:txBody>
      </p:sp>
    </p:spTree>
    <p:extLst>
      <p:ext uri="{BB962C8B-B14F-4D97-AF65-F5344CB8AC3E}">
        <p14:creationId xmlns:p14="http://schemas.microsoft.com/office/powerpoint/2010/main" val="6973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AB4D8-DFB0-C66A-37DA-ABDF299BD4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E73805E-BBF9-0BDE-6412-B22FC72B99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F3FA801-56EF-B4BD-E439-30B1F2BA5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1690F2-A2AC-B02F-ABE9-79A523E5CCF0}"/>
              </a:ext>
            </a:extLst>
          </p:cNvPr>
          <p:cNvSpPr>
            <a:spLocks noGrp="1"/>
          </p:cNvSpPr>
          <p:nvPr>
            <p:ph type="dt" sz="half" idx="10"/>
          </p:nvPr>
        </p:nvSpPr>
        <p:spPr/>
        <p:txBody>
          <a:bodyPr/>
          <a:lstStyle/>
          <a:p>
            <a:fld id="{65518B2A-3066-4B36-9210-3ADEC2B2E187}" type="datetimeFigureOut">
              <a:rPr lang="en-GB" smtClean="0"/>
              <a:t>23/05/2025</a:t>
            </a:fld>
            <a:endParaRPr lang="en-GB"/>
          </a:p>
        </p:txBody>
      </p:sp>
      <p:sp>
        <p:nvSpPr>
          <p:cNvPr id="6" name="Footer Placeholder 5">
            <a:extLst>
              <a:ext uri="{FF2B5EF4-FFF2-40B4-BE49-F238E27FC236}">
                <a16:creationId xmlns:a16="http://schemas.microsoft.com/office/drawing/2014/main" id="{EBB6D70D-B5F8-CAB6-594E-EB213D9858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5E23F1-277A-E6FB-0C37-3B8BEF19E297}"/>
              </a:ext>
            </a:extLst>
          </p:cNvPr>
          <p:cNvSpPr>
            <a:spLocks noGrp="1"/>
          </p:cNvSpPr>
          <p:nvPr>
            <p:ph type="sldNum" sz="quarter" idx="12"/>
          </p:nvPr>
        </p:nvSpPr>
        <p:spPr/>
        <p:txBody>
          <a:bodyPr/>
          <a:lstStyle/>
          <a:p>
            <a:fld id="{EEF5575F-C1E0-4C56-AEF6-6733A87DF8EC}" type="slidenum">
              <a:rPr lang="en-GB" smtClean="0"/>
              <a:t>‹#›</a:t>
            </a:fld>
            <a:endParaRPr lang="en-GB"/>
          </a:p>
        </p:txBody>
      </p:sp>
    </p:spTree>
    <p:extLst>
      <p:ext uri="{BB962C8B-B14F-4D97-AF65-F5344CB8AC3E}">
        <p14:creationId xmlns:p14="http://schemas.microsoft.com/office/powerpoint/2010/main" val="1440908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D130E-4AA9-8DB3-FA35-D4BB12E5B0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684DF41-A7CD-5A6C-6F00-5A13A1E239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0824F2-5D04-D875-02CC-DB099EEB1C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E3AE7D-76A7-5A32-3ACC-50CF456FA5C3}"/>
              </a:ext>
            </a:extLst>
          </p:cNvPr>
          <p:cNvSpPr>
            <a:spLocks noGrp="1"/>
          </p:cNvSpPr>
          <p:nvPr>
            <p:ph type="dt" sz="half" idx="10"/>
          </p:nvPr>
        </p:nvSpPr>
        <p:spPr/>
        <p:txBody>
          <a:bodyPr/>
          <a:lstStyle/>
          <a:p>
            <a:fld id="{65518B2A-3066-4B36-9210-3ADEC2B2E187}" type="datetimeFigureOut">
              <a:rPr lang="en-GB" smtClean="0"/>
              <a:t>23/05/2025</a:t>
            </a:fld>
            <a:endParaRPr lang="en-GB"/>
          </a:p>
        </p:txBody>
      </p:sp>
      <p:sp>
        <p:nvSpPr>
          <p:cNvPr id="6" name="Footer Placeholder 5">
            <a:extLst>
              <a:ext uri="{FF2B5EF4-FFF2-40B4-BE49-F238E27FC236}">
                <a16:creationId xmlns:a16="http://schemas.microsoft.com/office/drawing/2014/main" id="{C87E91DA-BF7F-6621-ED92-A3668D5BB0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133A9C-1B15-26B4-06E3-62414CD960DD}"/>
              </a:ext>
            </a:extLst>
          </p:cNvPr>
          <p:cNvSpPr>
            <a:spLocks noGrp="1"/>
          </p:cNvSpPr>
          <p:nvPr>
            <p:ph type="sldNum" sz="quarter" idx="12"/>
          </p:nvPr>
        </p:nvSpPr>
        <p:spPr/>
        <p:txBody>
          <a:bodyPr/>
          <a:lstStyle/>
          <a:p>
            <a:fld id="{EEF5575F-C1E0-4C56-AEF6-6733A87DF8EC}" type="slidenum">
              <a:rPr lang="en-GB" smtClean="0"/>
              <a:t>‹#›</a:t>
            </a:fld>
            <a:endParaRPr lang="en-GB"/>
          </a:p>
        </p:txBody>
      </p:sp>
    </p:spTree>
    <p:extLst>
      <p:ext uri="{BB962C8B-B14F-4D97-AF65-F5344CB8AC3E}">
        <p14:creationId xmlns:p14="http://schemas.microsoft.com/office/powerpoint/2010/main" val="354222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4810E-5F03-29BE-9577-CD484630E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BFAE471-9285-6C52-35F1-F044053C1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31E2D29-07EB-1CBE-7EDF-370076189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518B2A-3066-4B36-9210-3ADEC2B2E187}" type="datetimeFigureOut">
              <a:rPr lang="en-GB" smtClean="0"/>
              <a:t>23/05/2025</a:t>
            </a:fld>
            <a:endParaRPr lang="en-GB"/>
          </a:p>
        </p:txBody>
      </p:sp>
      <p:sp>
        <p:nvSpPr>
          <p:cNvPr id="5" name="Footer Placeholder 4">
            <a:extLst>
              <a:ext uri="{FF2B5EF4-FFF2-40B4-BE49-F238E27FC236}">
                <a16:creationId xmlns:a16="http://schemas.microsoft.com/office/drawing/2014/main" id="{2886A488-AF8C-C233-34C8-FF875095F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CADDCFF-B618-9F9A-E6BE-561B2C9792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F5575F-C1E0-4C56-AEF6-6733A87DF8EC}" type="slidenum">
              <a:rPr lang="en-GB" smtClean="0"/>
              <a:t>‹#›</a:t>
            </a:fld>
            <a:endParaRPr lang="en-GB"/>
          </a:p>
        </p:txBody>
      </p:sp>
    </p:spTree>
    <p:extLst>
      <p:ext uri="{BB962C8B-B14F-4D97-AF65-F5344CB8AC3E}">
        <p14:creationId xmlns:p14="http://schemas.microsoft.com/office/powerpoint/2010/main" val="2414266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rnli.org/safety/float/float-resources"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s://frimley-healthiertogether.nhs.uk/parentscarers/keeping-your-child-safe/being-safe-around-water" TargetMode="External"/><Relationship Id="rId5" Type="http://schemas.openxmlformats.org/officeDocument/2006/relationships/image" Target="../media/image18.png"/><Relationship Id="rId4" Type="http://schemas.openxmlformats.org/officeDocument/2006/relationships/hyperlink" Target="https://rnli.org/video-download?videoid=9DFE06E0-21E9-4860-86459C5785D7F89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s://rnli.org/safety/float/float-resources" TargetMode="External"/><Relationship Id="rId5" Type="http://schemas.openxmlformats.org/officeDocument/2006/relationships/hyperlink" Target="https://frimley-healthiertogether.nhs.uk/parentscarers/keeping-your-child-safe/being-safe-around-water" TargetMode="Externa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20.jpg"/><Relationship Id="rId4" Type="http://schemas.openxmlformats.org/officeDocument/2006/relationships/hyperlink" Target="https://frimley-healthiertogether.nhs.uk/parentscarers/keeping-your-child-safe/being-safe-around-wat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21.jpg"/><Relationship Id="rId4" Type="http://schemas.openxmlformats.org/officeDocument/2006/relationships/hyperlink" Target="https://www.rlss.org.uk/staying-safe-in-on-and-around-the-wat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s://frimley-healthiertogether.nhs.uk/parentscarers/keeping-your-child-safe/being-safe-around-water" TargetMode="External"/><Relationship Id="rId5" Type="http://schemas.openxmlformats.org/officeDocument/2006/relationships/image" Target="../media/image22.jpeg"/><Relationship Id="rId4" Type="http://schemas.openxmlformats.org/officeDocument/2006/relationships/hyperlink" Target="https://www.rlss.org.uk/cold-water-shock-the-facts?utm_source=google&amp;utm_medium=cpc&amp;utm_campaign=15504531771&amp;utm_content=128415492382&amp;utm_term=cold%20water%20shock&amp;gad_source=1&amp;gclid=EAIaIQobChMIyrj-0dbcjAMVQpxQBh3a-jneEAAYAiAAEgIyFPD_Bw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s://frimley-healthiertogether.nhs.uk/parentscarers/keeping-your-child-safe/being-safe-around-water" TargetMode="External"/><Relationship Id="rId5" Type="http://schemas.openxmlformats.org/officeDocument/2006/relationships/image" Target="../media/image23.jpeg"/><Relationship Id="rId4" Type="http://schemas.openxmlformats.org/officeDocument/2006/relationships/hyperlink" Target="https://www.rlss.org.uk/cold-water-shock-the-facts?utm_source=google&amp;utm_medium=cpc&amp;utm_campaign=15504531771&amp;utm_content=128415492382&amp;utm_term=cold%20water%20shock&amp;gad_source=1&amp;gclid=EAIaIQobChMIyrj-0dbcjAMVQpxQBh3a-jneEAAYAiAAEgIyFPD_Bw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frimley-healthiertogether.nhs.uk/parentscarers/keeping-your-child-safe/accidents-and-injuries-keeping-your-child-safe-home"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4.jpg"/><Relationship Id="rId5" Type="http://schemas.openxmlformats.org/officeDocument/2006/relationships/hyperlink" Target="https://www.rlss.org.uk/child-drowning-update-sept-2024-england" TargetMode="External"/><Relationship Id="rId4" Type="http://schemas.openxmlformats.org/officeDocument/2006/relationships/hyperlink" Target="https://www.rlss.org.uk/splash-safety-in-the-bath"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s://frimley-healthiertogether.nhs.uk/parentscarers/keeping-your-child-safe/accidents-and-injuries-keeping-your-child-safe-home" TargetMode="External"/><Relationship Id="rId5" Type="http://schemas.openxmlformats.org/officeDocument/2006/relationships/image" Target="../media/image25.jpg"/><Relationship Id="rId4" Type="http://schemas.openxmlformats.org/officeDocument/2006/relationships/hyperlink" Target="https://www.rlss.org.uk/splash-safety-in-the-bat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s://frimley-healthiertogether.nhs.uk/parentscarers/keeping-your-child-safe/accidents-and-injuries-keeping-your-child-safe-home" TargetMode="External"/><Relationship Id="rId5" Type="http://schemas.openxmlformats.org/officeDocument/2006/relationships/image" Target="../media/image26.jpg"/><Relationship Id="rId4" Type="http://schemas.openxmlformats.org/officeDocument/2006/relationships/hyperlink" Target="https://www.rlss.org.uk/listing/category/splash-safety-at-your-pa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hyperlink" Target="https://www.rlss.org.uk/child-drowning-update-sept-2024-englan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rlss.org.uk/child-drowning-update-sept-2024-england"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hyperlink" Target="https://www.rlss.org.uk/pages/category/drowning-prevention-week-campaign"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hyperlink" Target="https://www.youtube.com/shorts/lgIcxGTkRp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F1772F6-F2BF-70F4-61D2-EB96FD17D12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509" r="3509"/>
          <a:stretch/>
        </p:blipFill>
        <p:spPr>
          <a:xfrm>
            <a:off x="2623279" y="10"/>
            <a:ext cx="9568721" cy="6857990"/>
          </a:xfrm>
          <a:noFill/>
        </p:spPr>
      </p:pic>
      <p:sp>
        <p:nvSpPr>
          <p:cNvPr id="3" name="Subtitle 2">
            <a:extLst>
              <a:ext uri="{FF2B5EF4-FFF2-40B4-BE49-F238E27FC236}">
                <a16:creationId xmlns:a16="http://schemas.microsoft.com/office/drawing/2014/main" id="{0A140D27-0E15-4434-A8B8-FC32761449B0}"/>
              </a:ext>
            </a:extLst>
          </p:cNvPr>
          <p:cNvSpPr>
            <a:spLocks noGrp="1"/>
          </p:cNvSpPr>
          <p:nvPr>
            <p:ph type="body" sz="quarter" idx="14"/>
          </p:nvPr>
        </p:nvSpPr>
        <p:spPr>
          <a:xfrm>
            <a:off x="301031" y="2153266"/>
            <a:ext cx="3248413" cy="845573"/>
          </a:xfrm>
        </p:spPr>
        <p:txBody>
          <a:bodyPr rtlCol="0">
            <a:noAutofit/>
          </a:bodyPr>
          <a:lstStyle/>
          <a:p>
            <a:pPr rtl="0"/>
            <a:r>
              <a:rPr lang="en-GB" sz="3600" dirty="0"/>
              <a:t>Water Safety and Drowning Prevention</a:t>
            </a:r>
          </a:p>
        </p:txBody>
      </p:sp>
      <p:pic>
        <p:nvPicPr>
          <p:cNvPr id="11" name="Picture 10" descr="A close up of a black background&#10;&#10;Description automatically generated">
            <a:extLst>
              <a:ext uri="{FF2B5EF4-FFF2-40B4-BE49-F238E27FC236}">
                <a16:creationId xmlns:a16="http://schemas.microsoft.com/office/drawing/2014/main" id="{A927E658-60D8-C4BA-8D42-C9507C04E2E6}"/>
              </a:ext>
            </a:extLst>
          </p:cNvPr>
          <p:cNvPicPr>
            <a:picLocks noChangeAspect="1"/>
          </p:cNvPicPr>
          <p:nvPr/>
        </p:nvPicPr>
        <p:blipFill>
          <a:blip r:embed="rId3"/>
          <a:stretch>
            <a:fillRect/>
          </a:stretch>
        </p:blipFill>
        <p:spPr>
          <a:xfrm>
            <a:off x="63484" y="111584"/>
            <a:ext cx="3041323" cy="584620"/>
          </a:xfrm>
          <a:prstGeom prst="rect">
            <a:avLst/>
          </a:prstGeom>
        </p:spPr>
      </p:pic>
      <p:sp>
        <p:nvSpPr>
          <p:cNvPr id="2" name="Rectangle 1">
            <a:extLst>
              <a:ext uri="{FF2B5EF4-FFF2-40B4-BE49-F238E27FC236}">
                <a16:creationId xmlns:a16="http://schemas.microsoft.com/office/drawing/2014/main" id="{E882ED65-9905-B013-3D69-7C70F77A00D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descr="A close up of a logo&#10;&#10;AI-generated content may be incorrect.">
            <a:extLst>
              <a:ext uri="{FF2B5EF4-FFF2-40B4-BE49-F238E27FC236}">
                <a16:creationId xmlns:a16="http://schemas.microsoft.com/office/drawing/2014/main" id="{35171965-3AE4-E2CD-0CEE-D9DD5A29EE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1758" y="162233"/>
            <a:ext cx="1031014" cy="840657"/>
          </a:xfrm>
          <a:prstGeom prst="rect">
            <a:avLst/>
          </a:prstGeom>
        </p:spPr>
      </p:pic>
      <p:sp>
        <p:nvSpPr>
          <p:cNvPr id="7" name="TextBox 6">
            <a:extLst>
              <a:ext uri="{FF2B5EF4-FFF2-40B4-BE49-F238E27FC236}">
                <a16:creationId xmlns:a16="http://schemas.microsoft.com/office/drawing/2014/main" id="{A7E2EEDB-E9B8-0AF4-3E25-78A7537E8CD5}"/>
              </a:ext>
            </a:extLst>
          </p:cNvPr>
          <p:cNvSpPr txBox="1"/>
          <p:nvPr/>
        </p:nvSpPr>
        <p:spPr>
          <a:xfrm>
            <a:off x="-72428" y="6545656"/>
            <a:ext cx="3385996" cy="246221"/>
          </a:xfrm>
          <a:prstGeom prst="rect">
            <a:avLst/>
          </a:prstGeom>
          <a:noFill/>
        </p:spPr>
        <p:txBody>
          <a:bodyPr wrap="square" rtlCol="0">
            <a:spAutoFit/>
          </a:bodyPr>
          <a:lstStyle/>
          <a:p>
            <a:r>
              <a:rPr lang="en-GB" sz="1000" dirty="0"/>
              <a:t>Created by: The Safeguarding Team – Frimley ICB</a:t>
            </a:r>
          </a:p>
        </p:txBody>
      </p:sp>
    </p:spTree>
    <p:extLst>
      <p:ext uri="{BB962C8B-B14F-4D97-AF65-F5344CB8AC3E}">
        <p14:creationId xmlns:p14="http://schemas.microsoft.com/office/powerpoint/2010/main" val="17096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9E5B2C7-3B7B-A784-8998-95185FEBACE2}"/>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C17106B5-CE13-A5E6-3E10-7ED290001E3D}"/>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1F7D80F2-FD52-058D-1AE3-E96FF55E5DBA}"/>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A807A370-E382-D92D-426E-AD0256BAC8CB}"/>
              </a:ext>
            </a:extLst>
          </p:cNvPr>
          <p:cNvSpPr txBox="1"/>
          <p:nvPr/>
        </p:nvSpPr>
        <p:spPr>
          <a:xfrm>
            <a:off x="754141" y="518468"/>
            <a:ext cx="11001082" cy="830997"/>
          </a:xfrm>
          <a:prstGeom prst="rect">
            <a:avLst/>
          </a:prstGeom>
          <a:noFill/>
        </p:spPr>
        <p:txBody>
          <a:bodyPr wrap="square" rtlCol="0">
            <a:spAutoFit/>
          </a:bodyPr>
          <a:lstStyle/>
          <a:p>
            <a:pPr algn="ctr"/>
            <a:r>
              <a:rPr lang="en-GB" sz="4800" dirty="0"/>
              <a:t>SOCIAL MEDIA ASSETS</a:t>
            </a:r>
          </a:p>
        </p:txBody>
      </p:sp>
      <p:sp>
        <p:nvSpPr>
          <p:cNvPr id="12" name="TextBox 11">
            <a:extLst>
              <a:ext uri="{FF2B5EF4-FFF2-40B4-BE49-F238E27FC236}">
                <a16:creationId xmlns:a16="http://schemas.microsoft.com/office/drawing/2014/main" id="{40A3413C-8D60-C416-6BEE-6E8F3D9BD88D}"/>
              </a:ext>
            </a:extLst>
          </p:cNvPr>
          <p:cNvSpPr txBox="1"/>
          <p:nvPr/>
        </p:nvSpPr>
        <p:spPr>
          <a:xfrm>
            <a:off x="630684" y="3423681"/>
            <a:ext cx="6094428" cy="369332"/>
          </a:xfrm>
          <a:prstGeom prst="rect">
            <a:avLst/>
          </a:prstGeom>
          <a:noFill/>
        </p:spPr>
        <p:txBody>
          <a:bodyPr wrap="square">
            <a:spAutoFit/>
          </a:bodyPr>
          <a:lstStyle/>
          <a:p>
            <a:r>
              <a:rPr lang="en-GB" dirty="0">
                <a:hlinkClick r:id="rId4"/>
              </a:rPr>
              <a:t>VIDEO FLOAT TO LIVE</a:t>
            </a:r>
            <a:endParaRPr lang="en-GB" dirty="0"/>
          </a:p>
        </p:txBody>
      </p:sp>
      <p:pic>
        <p:nvPicPr>
          <p:cNvPr id="14" name="Picture 13">
            <a:extLst>
              <a:ext uri="{FF2B5EF4-FFF2-40B4-BE49-F238E27FC236}">
                <a16:creationId xmlns:a16="http://schemas.microsoft.com/office/drawing/2014/main" id="{828E100C-D134-552A-CC72-89AEDC1FA0DE}"/>
              </a:ext>
            </a:extLst>
          </p:cNvPr>
          <p:cNvPicPr>
            <a:picLocks noChangeAspect="1"/>
          </p:cNvPicPr>
          <p:nvPr/>
        </p:nvPicPr>
        <p:blipFill>
          <a:blip r:embed="rId5"/>
          <a:stretch>
            <a:fillRect/>
          </a:stretch>
        </p:blipFill>
        <p:spPr>
          <a:xfrm>
            <a:off x="3474998" y="2135879"/>
            <a:ext cx="5026056" cy="2814051"/>
          </a:xfrm>
          <a:prstGeom prst="rect">
            <a:avLst/>
          </a:prstGeom>
        </p:spPr>
      </p:pic>
      <p:sp>
        <p:nvSpPr>
          <p:cNvPr id="3" name="Rectangle: Rounded Corners 2">
            <a:extLst>
              <a:ext uri="{FF2B5EF4-FFF2-40B4-BE49-F238E27FC236}">
                <a16:creationId xmlns:a16="http://schemas.microsoft.com/office/drawing/2014/main" id="{C03CCC6B-F099-324F-9F8C-DC71272A7AB4}"/>
              </a:ext>
            </a:extLst>
          </p:cNvPr>
          <p:cNvSpPr/>
          <p:nvPr/>
        </p:nvSpPr>
        <p:spPr>
          <a:xfrm>
            <a:off x="9177209" y="2797520"/>
            <a:ext cx="2728651" cy="1746488"/>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t>Message:</a:t>
            </a:r>
          </a:p>
          <a:p>
            <a:pPr algn="ctr"/>
            <a:endParaRPr lang="en-GB" sz="1200" dirty="0"/>
          </a:p>
          <a:p>
            <a:pPr algn="ctr"/>
            <a:r>
              <a:rPr lang="en-GB" sz="1200" dirty="0">
                <a:solidFill>
                  <a:schemeClr val="bg1"/>
                </a:solidFill>
              </a:rPr>
              <a:t>Knowing how to float can save your life!  Over 60% of drownings happen when people accidently fall into water. Read more here about how to stay safe around </a:t>
            </a:r>
            <a:r>
              <a:rPr lang="en-GB" sz="1200" dirty="0">
                <a:hlinkClick r:id="rId6"/>
              </a:rPr>
              <a:t>Being Safe Around Water :: Frimley </a:t>
            </a:r>
            <a:r>
              <a:rPr lang="en-GB" sz="1200" dirty="0" err="1">
                <a:hlinkClick r:id="rId6"/>
              </a:rPr>
              <a:t>HealthierTogether</a:t>
            </a:r>
            <a:endParaRPr lang="en-GB" sz="1200" b="1" dirty="0"/>
          </a:p>
          <a:p>
            <a:pPr algn="ctr"/>
            <a:endParaRPr lang="en-GB" sz="1200" b="1" dirty="0"/>
          </a:p>
        </p:txBody>
      </p:sp>
      <p:sp>
        <p:nvSpPr>
          <p:cNvPr id="2" name="TextBox 1">
            <a:extLst>
              <a:ext uri="{FF2B5EF4-FFF2-40B4-BE49-F238E27FC236}">
                <a16:creationId xmlns:a16="http://schemas.microsoft.com/office/drawing/2014/main" id="{B619E2CA-D0B1-3AC3-5936-D01E6FDE1575}"/>
              </a:ext>
            </a:extLst>
          </p:cNvPr>
          <p:cNvSpPr txBox="1"/>
          <p:nvPr/>
        </p:nvSpPr>
        <p:spPr>
          <a:xfrm>
            <a:off x="162231" y="4911213"/>
            <a:ext cx="3521668" cy="646331"/>
          </a:xfrm>
          <a:prstGeom prst="rect">
            <a:avLst/>
          </a:prstGeom>
          <a:noFill/>
        </p:spPr>
        <p:txBody>
          <a:bodyPr wrap="square">
            <a:spAutoFit/>
          </a:bodyPr>
          <a:lstStyle/>
          <a:p>
            <a:r>
              <a:rPr lang="en-GB" dirty="0">
                <a:hlinkClick r:id="rId7"/>
              </a:rPr>
              <a:t>Float to Live Toolkit: resources for download</a:t>
            </a:r>
            <a:endParaRPr lang="en-GB" dirty="0"/>
          </a:p>
        </p:txBody>
      </p:sp>
    </p:spTree>
    <p:extLst>
      <p:ext uri="{BB962C8B-B14F-4D97-AF65-F5344CB8AC3E}">
        <p14:creationId xmlns:p14="http://schemas.microsoft.com/office/powerpoint/2010/main" val="1615651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4DFF7E1-13C5-64E4-48FE-2B79940ED397}"/>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CE6BFC60-90A2-3D3A-908E-8AE1F9727067}"/>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FBA15B36-BFB2-9362-38E9-F349E212F82A}"/>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4138E6E0-F483-2A0F-EA63-B688B30F5E6E}"/>
              </a:ext>
            </a:extLst>
          </p:cNvPr>
          <p:cNvSpPr txBox="1"/>
          <p:nvPr/>
        </p:nvSpPr>
        <p:spPr>
          <a:xfrm>
            <a:off x="754141" y="518468"/>
            <a:ext cx="11001082" cy="830997"/>
          </a:xfrm>
          <a:prstGeom prst="rect">
            <a:avLst/>
          </a:prstGeom>
          <a:noFill/>
        </p:spPr>
        <p:txBody>
          <a:bodyPr wrap="square" rtlCol="0">
            <a:spAutoFit/>
          </a:bodyPr>
          <a:lstStyle/>
          <a:p>
            <a:pPr algn="ctr"/>
            <a:r>
              <a:rPr lang="en-GB" sz="4800" dirty="0"/>
              <a:t>SOCIAL MEDIA ASSETS</a:t>
            </a:r>
          </a:p>
        </p:txBody>
      </p:sp>
      <p:pic>
        <p:nvPicPr>
          <p:cNvPr id="6" name="Picture 5" descr="A person floating in water&#10;&#10;AI-generated content may be incorrect.">
            <a:extLst>
              <a:ext uri="{FF2B5EF4-FFF2-40B4-BE49-F238E27FC236}">
                <a16:creationId xmlns:a16="http://schemas.microsoft.com/office/drawing/2014/main" id="{A7D0ECE3-98B0-E830-CB70-C3B94A834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186" y="1668544"/>
            <a:ext cx="3661561" cy="3658174"/>
          </a:xfrm>
          <a:prstGeom prst="rect">
            <a:avLst/>
          </a:prstGeom>
        </p:spPr>
      </p:pic>
      <p:sp>
        <p:nvSpPr>
          <p:cNvPr id="2" name="Rectangle: Rounded Corners 1">
            <a:extLst>
              <a:ext uri="{FF2B5EF4-FFF2-40B4-BE49-F238E27FC236}">
                <a16:creationId xmlns:a16="http://schemas.microsoft.com/office/drawing/2014/main" id="{DA72A5A2-1E48-99E8-386B-5F4C2712412D}"/>
              </a:ext>
            </a:extLst>
          </p:cNvPr>
          <p:cNvSpPr/>
          <p:nvPr/>
        </p:nvSpPr>
        <p:spPr>
          <a:xfrm>
            <a:off x="956940" y="2741536"/>
            <a:ext cx="2875471" cy="2328005"/>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t>Message:</a:t>
            </a:r>
          </a:p>
          <a:p>
            <a:pPr algn="ctr"/>
            <a:endParaRPr lang="en-GB" sz="1200" dirty="0"/>
          </a:p>
          <a:p>
            <a:pPr algn="ctr"/>
            <a:r>
              <a:rPr lang="en-GB" sz="1200" dirty="0"/>
              <a:t>Knowing how to float can save your life!  Over 60% of drownings happen when people accidently </a:t>
            </a:r>
            <a:r>
              <a:rPr lang="en-GB" sz="1200" dirty="0">
                <a:solidFill>
                  <a:schemeClr val="bg1"/>
                </a:solidFill>
              </a:rPr>
              <a:t>fall into water.</a:t>
            </a:r>
          </a:p>
          <a:p>
            <a:pPr algn="ctr"/>
            <a:r>
              <a:rPr lang="en-GB" sz="1200" dirty="0">
                <a:solidFill>
                  <a:schemeClr val="bg1"/>
                </a:solidFill>
              </a:rPr>
              <a:t>Read more here about how to stay safe around </a:t>
            </a:r>
            <a:r>
              <a:rPr lang="en-GB" sz="1200" dirty="0" err="1">
                <a:solidFill>
                  <a:schemeClr val="bg1"/>
                </a:solidFill>
              </a:rPr>
              <a:t>water</a:t>
            </a:r>
            <a:r>
              <a:rPr lang="en-GB" sz="1200" dirty="0" err="1">
                <a:hlinkClick r:id="rId5"/>
              </a:rPr>
              <a:t>Being</a:t>
            </a:r>
            <a:r>
              <a:rPr lang="en-GB" sz="1200" dirty="0">
                <a:hlinkClick r:id="rId5"/>
              </a:rPr>
              <a:t> Safe Around Water :: Frimley </a:t>
            </a:r>
            <a:r>
              <a:rPr lang="en-GB" sz="1200" dirty="0" err="1">
                <a:hlinkClick r:id="rId5"/>
              </a:rPr>
              <a:t>HealthierTogether</a:t>
            </a:r>
            <a:endParaRPr lang="en-GB" sz="1200" b="1" dirty="0"/>
          </a:p>
        </p:txBody>
      </p:sp>
      <p:sp>
        <p:nvSpPr>
          <p:cNvPr id="4" name="TextBox 3">
            <a:extLst>
              <a:ext uri="{FF2B5EF4-FFF2-40B4-BE49-F238E27FC236}">
                <a16:creationId xmlns:a16="http://schemas.microsoft.com/office/drawing/2014/main" id="{AC4ED676-2260-CEAA-566C-CF348938FAE7}"/>
              </a:ext>
            </a:extLst>
          </p:cNvPr>
          <p:cNvSpPr txBox="1"/>
          <p:nvPr/>
        </p:nvSpPr>
        <p:spPr>
          <a:xfrm>
            <a:off x="8495070" y="3082413"/>
            <a:ext cx="3521668" cy="646331"/>
          </a:xfrm>
          <a:prstGeom prst="rect">
            <a:avLst/>
          </a:prstGeom>
          <a:noFill/>
        </p:spPr>
        <p:txBody>
          <a:bodyPr wrap="square">
            <a:spAutoFit/>
          </a:bodyPr>
          <a:lstStyle/>
          <a:p>
            <a:r>
              <a:rPr lang="en-GB" dirty="0">
                <a:hlinkClick r:id="rId6"/>
              </a:rPr>
              <a:t>Float to Live Toolkit: resources for download</a:t>
            </a:r>
            <a:endParaRPr lang="en-GB" dirty="0"/>
          </a:p>
        </p:txBody>
      </p:sp>
    </p:spTree>
    <p:extLst>
      <p:ext uri="{BB962C8B-B14F-4D97-AF65-F5344CB8AC3E}">
        <p14:creationId xmlns:p14="http://schemas.microsoft.com/office/powerpoint/2010/main" val="1339321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3DFADF-5C49-BDC8-B25F-80A58188C91E}"/>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3252610C-89DA-70DC-4FEB-9522EC93C090}"/>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DED2905C-0B77-0476-24CB-40857F489329}"/>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619F6622-DDDB-E758-2E3C-4907D8A66F9E}"/>
              </a:ext>
            </a:extLst>
          </p:cNvPr>
          <p:cNvSpPr txBox="1"/>
          <p:nvPr/>
        </p:nvSpPr>
        <p:spPr>
          <a:xfrm>
            <a:off x="310388" y="464680"/>
            <a:ext cx="11001082" cy="830997"/>
          </a:xfrm>
          <a:prstGeom prst="rect">
            <a:avLst/>
          </a:prstGeom>
          <a:noFill/>
        </p:spPr>
        <p:txBody>
          <a:bodyPr wrap="square" rtlCol="0">
            <a:spAutoFit/>
          </a:bodyPr>
          <a:lstStyle/>
          <a:p>
            <a:pPr algn="ctr"/>
            <a:r>
              <a:rPr lang="en-GB" sz="4800" dirty="0"/>
              <a:t>SOCIAL MEDIA ASSET 4</a:t>
            </a:r>
          </a:p>
        </p:txBody>
      </p:sp>
      <p:sp>
        <p:nvSpPr>
          <p:cNvPr id="2" name="Rectangle: Rounded Corners 1">
            <a:extLst>
              <a:ext uri="{FF2B5EF4-FFF2-40B4-BE49-F238E27FC236}">
                <a16:creationId xmlns:a16="http://schemas.microsoft.com/office/drawing/2014/main" id="{CBEB9DB4-00F6-97C5-1F81-C4EBAAC83999}"/>
              </a:ext>
            </a:extLst>
          </p:cNvPr>
          <p:cNvSpPr/>
          <p:nvPr/>
        </p:nvSpPr>
        <p:spPr>
          <a:xfrm>
            <a:off x="8389836" y="2478987"/>
            <a:ext cx="2598344" cy="2762316"/>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t>Message:</a:t>
            </a:r>
          </a:p>
          <a:p>
            <a:pPr algn="ctr"/>
            <a:endParaRPr lang="en-GB" sz="1200" dirty="0"/>
          </a:p>
          <a:p>
            <a:pPr algn="ctr"/>
            <a:r>
              <a:rPr lang="en-GB" sz="1200" dirty="0"/>
              <a:t>Test the water - cold water kills.  All waters in the UK are cold enough to kill you – even during </a:t>
            </a:r>
            <a:r>
              <a:rPr lang="en-GB" sz="1400" dirty="0"/>
              <a:t>hot summers</a:t>
            </a:r>
          </a:p>
          <a:p>
            <a:pPr algn="ctr"/>
            <a:r>
              <a:rPr lang="en-GB" sz="1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https://frimley-healthiertogether.nhs.uk/parentscarers/keeping-your-child-safe/being-safe-around-water</a:t>
            </a:r>
            <a:endParaRPr lang="en-GB" sz="1400" b="1" dirty="0"/>
          </a:p>
        </p:txBody>
      </p:sp>
      <p:pic>
        <p:nvPicPr>
          <p:cNvPr id="6" name="Picture 5" descr="A close-up of a water droplet&#10;&#10;AI-generated content may be incorrect.">
            <a:extLst>
              <a:ext uri="{FF2B5EF4-FFF2-40B4-BE49-F238E27FC236}">
                <a16:creationId xmlns:a16="http://schemas.microsoft.com/office/drawing/2014/main" id="{BB0DFC96-8D67-A876-7E23-A9F2FFABBF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0381" y="1445342"/>
            <a:ext cx="5014076" cy="4203289"/>
          </a:xfrm>
          <a:prstGeom prst="rect">
            <a:avLst/>
          </a:prstGeom>
        </p:spPr>
      </p:pic>
    </p:spTree>
    <p:extLst>
      <p:ext uri="{BB962C8B-B14F-4D97-AF65-F5344CB8AC3E}">
        <p14:creationId xmlns:p14="http://schemas.microsoft.com/office/powerpoint/2010/main" val="672925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E0D6D8A-AD20-3CB0-6C7E-E104F41285FF}"/>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8DEF8E5B-4E29-D7C0-5605-C04F761C620E}"/>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A6EA613F-0A1B-F2FC-0AF8-696FAD521C29}"/>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FE3D764E-3626-D87A-4B3F-FD0BBF427750}"/>
              </a:ext>
            </a:extLst>
          </p:cNvPr>
          <p:cNvSpPr txBox="1"/>
          <p:nvPr/>
        </p:nvSpPr>
        <p:spPr>
          <a:xfrm>
            <a:off x="754141" y="518468"/>
            <a:ext cx="11001082" cy="830997"/>
          </a:xfrm>
          <a:prstGeom prst="rect">
            <a:avLst/>
          </a:prstGeom>
          <a:noFill/>
        </p:spPr>
        <p:txBody>
          <a:bodyPr wrap="square" rtlCol="0">
            <a:spAutoFit/>
          </a:bodyPr>
          <a:lstStyle/>
          <a:p>
            <a:pPr algn="ctr"/>
            <a:r>
              <a:rPr lang="en-GB" sz="4800" dirty="0"/>
              <a:t>SOCIAL MEDIA ASSET 5</a:t>
            </a:r>
          </a:p>
        </p:txBody>
      </p:sp>
      <p:sp>
        <p:nvSpPr>
          <p:cNvPr id="2" name="Rectangle: Rounded Corners 1">
            <a:extLst>
              <a:ext uri="{FF2B5EF4-FFF2-40B4-BE49-F238E27FC236}">
                <a16:creationId xmlns:a16="http://schemas.microsoft.com/office/drawing/2014/main" id="{5706101A-C4EE-662F-5C61-88266DB0E09C}"/>
              </a:ext>
            </a:extLst>
          </p:cNvPr>
          <p:cNvSpPr/>
          <p:nvPr/>
        </p:nvSpPr>
        <p:spPr>
          <a:xfrm>
            <a:off x="893566" y="2272421"/>
            <a:ext cx="2642735" cy="2234266"/>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solidFill>
                  <a:schemeClr val="bg1"/>
                </a:solidFill>
              </a:rPr>
              <a:t>Message:</a:t>
            </a:r>
          </a:p>
          <a:p>
            <a:pPr algn="ctr"/>
            <a:endParaRPr lang="en-GB" sz="1200" dirty="0">
              <a:solidFill>
                <a:schemeClr val="bg1"/>
              </a:solidFill>
            </a:endParaRPr>
          </a:p>
          <a:p>
            <a:pPr algn="ctr"/>
            <a:r>
              <a:rPr lang="en-GB" sz="1200" dirty="0">
                <a:solidFill>
                  <a:schemeClr val="bg1"/>
                </a:solidFill>
              </a:rPr>
              <a:t>In 2023 RNLI lifeguards aided 19,979 people on the beach.  They can see the dangers before they develop and respond instantly if anyone gets into difficulty.</a:t>
            </a:r>
          </a:p>
          <a:p>
            <a:pPr algn="ctr"/>
            <a:endParaRPr lang="en-GB" sz="1200" dirty="0">
              <a:solidFill>
                <a:schemeClr val="bg1"/>
              </a:solidFill>
            </a:endParaRPr>
          </a:p>
          <a:p>
            <a:pPr algn="ctr"/>
            <a:r>
              <a:rPr lang="en-GB" sz="1200" dirty="0">
                <a:solidFill>
                  <a:schemeClr val="bg1"/>
                </a:solidFill>
                <a:hlinkClick r:id="rId4">
                  <a:extLst>
                    <a:ext uri="{A12FA001-AC4F-418D-AE19-62706E023703}">
                      <ahyp:hlinkClr xmlns:ahyp="http://schemas.microsoft.com/office/drawing/2018/hyperlinkcolor" val="tx"/>
                    </a:ext>
                  </a:extLst>
                </a:hlinkClick>
              </a:rPr>
              <a:t>Advice to enjoy being in, on and around water safely | Royal Life Saving Society UK ( RLSS UK )</a:t>
            </a:r>
            <a:endParaRPr lang="en-GB" sz="1200" dirty="0">
              <a:solidFill>
                <a:schemeClr val="bg1"/>
              </a:solidFill>
            </a:endParaRPr>
          </a:p>
          <a:p>
            <a:pPr algn="ctr"/>
            <a:endParaRPr lang="en-GB" sz="1200" dirty="0"/>
          </a:p>
          <a:p>
            <a:pPr algn="ctr"/>
            <a:endParaRPr lang="en-GB" sz="1200" b="1" dirty="0"/>
          </a:p>
        </p:txBody>
      </p:sp>
      <p:pic>
        <p:nvPicPr>
          <p:cNvPr id="6" name="Picture 5" descr="A lifeguards on a beach&#10;&#10;AI-generated content may be incorrect.">
            <a:extLst>
              <a:ext uri="{FF2B5EF4-FFF2-40B4-BE49-F238E27FC236}">
                <a16:creationId xmlns:a16="http://schemas.microsoft.com/office/drawing/2014/main" id="{630687D9-6DE1-6DD5-CA36-F0CD4AED5D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8949" y="1696064"/>
            <a:ext cx="4310347" cy="3613355"/>
          </a:xfrm>
          <a:prstGeom prst="rect">
            <a:avLst/>
          </a:prstGeom>
        </p:spPr>
      </p:pic>
    </p:spTree>
    <p:extLst>
      <p:ext uri="{BB962C8B-B14F-4D97-AF65-F5344CB8AC3E}">
        <p14:creationId xmlns:p14="http://schemas.microsoft.com/office/powerpoint/2010/main" val="364798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B48652C-BCA2-27A1-36B7-42FCE52C8BEE}"/>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E54A5266-6FC3-7E00-67C5-CF6E8B3333DF}"/>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4B9028DC-918A-79E6-3A5A-639BE95FE362}"/>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B3304069-9630-FA7C-4E9C-D3D4708C790C}"/>
              </a:ext>
            </a:extLst>
          </p:cNvPr>
          <p:cNvSpPr txBox="1"/>
          <p:nvPr/>
        </p:nvSpPr>
        <p:spPr>
          <a:xfrm>
            <a:off x="754141" y="518468"/>
            <a:ext cx="11001082" cy="830997"/>
          </a:xfrm>
          <a:prstGeom prst="rect">
            <a:avLst/>
          </a:prstGeom>
          <a:noFill/>
        </p:spPr>
        <p:txBody>
          <a:bodyPr wrap="square" rtlCol="0">
            <a:spAutoFit/>
          </a:bodyPr>
          <a:lstStyle/>
          <a:p>
            <a:pPr algn="ctr"/>
            <a:r>
              <a:rPr lang="en-GB" sz="4800" dirty="0"/>
              <a:t>EMAIL SIGNATURE 1</a:t>
            </a:r>
          </a:p>
        </p:txBody>
      </p:sp>
      <p:sp>
        <p:nvSpPr>
          <p:cNvPr id="13" name="TextBox 12">
            <a:extLst>
              <a:ext uri="{FF2B5EF4-FFF2-40B4-BE49-F238E27FC236}">
                <a16:creationId xmlns:a16="http://schemas.microsoft.com/office/drawing/2014/main" id="{8AD47FCC-6166-1ADA-4C8E-6DD0E98BC243}"/>
              </a:ext>
            </a:extLst>
          </p:cNvPr>
          <p:cNvSpPr txBox="1"/>
          <p:nvPr/>
        </p:nvSpPr>
        <p:spPr>
          <a:xfrm>
            <a:off x="479834" y="1915881"/>
            <a:ext cx="3720322" cy="3170099"/>
          </a:xfrm>
          <a:prstGeom prst="rect">
            <a:avLst/>
          </a:prstGeom>
          <a:noFill/>
        </p:spPr>
        <p:txBody>
          <a:bodyPr wrap="square" rtlCol="0">
            <a:spAutoFit/>
          </a:bodyPr>
          <a:lstStyle/>
          <a:p>
            <a:endParaRPr lang="en-GB" sz="3600" dirty="0"/>
          </a:p>
          <a:p>
            <a:r>
              <a:rPr lang="en-GB" sz="3600" b="1" dirty="0"/>
              <a:t>FLOAT TO LIVE CAMPAIGN</a:t>
            </a:r>
          </a:p>
          <a:p>
            <a:endParaRPr lang="en-GB" sz="3600" b="1" dirty="0"/>
          </a:p>
          <a:p>
            <a:r>
              <a:rPr lang="en-GB" sz="2000" dirty="0">
                <a:hlinkClick r:id="rId4"/>
              </a:rPr>
              <a:t>Cold Water Shock – the Facts</a:t>
            </a:r>
            <a:endParaRPr lang="en-GB" sz="2000" b="1" dirty="0"/>
          </a:p>
          <a:p>
            <a:endParaRPr lang="en-GB" sz="3600" b="1" dirty="0"/>
          </a:p>
        </p:txBody>
      </p:sp>
      <p:pic>
        <p:nvPicPr>
          <p:cNvPr id="3" name="Picture 2" descr="A blue and white card with text&#10;&#10;AI-generated content may be incorrect.">
            <a:extLst>
              <a:ext uri="{FF2B5EF4-FFF2-40B4-BE49-F238E27FC236}">
                <a16:creationId xmlns:a16="http://schemas.microsoft.com/office/drawing/2014/main" id="{7D0A4400-2ADE-0F52-0B05-08D38B33A1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484" y="2000009"/>
            <a:ext cx="7936385" cy="2644865"/>
          </a:xfrm>
          <a:prstGeom prst="rect">
            <a:avLst/>
          </a:prstGeom>
        </p:spPr>
      </p:pic>
      <p:sp>
        <p:nvSpPr>
          <p:cNvPr id="6" name="TextBox 5">
            <a:extLst>
              <a:ext uri="{FF2B5EF4-FFF2-40B4-BE49-F238E27FC236}">
                <a16:creationId xmlns:a16="http://schemas.microsoft.com/office/drawing/2014/main" id="{5BDBD63F-72AA-47C4-2B8E-7130B829FF02}"/>
              </a:ext>
            </a:extLst>
          </p:cNvPr>
          <p:cNvSpPr txBox="1"/>
          <p:nvPr/>
        </p:nvSpPr>
        <p:spPr>
          <a:xfrm>
            <a:off x="487456" y="4864704"/>
            <a:ext cx="6192370" cy="369332"/>
          </a:xfrm>
          <a:prstGeom prst="rect">
            <a:avLst/>
          </a:prstGeom>
          <a:noFill/>
        </p:spPr>
        <p:txBody>
          <a:bodyPr wrap="square">
            <a:spAutoFit/>
          </a:bodyPr>
          <a:lstStyle/>
          <a:p>
            <a:r>
              <a:rPr lang="en-GB" dirty="0">
                <a:hlinkClick r:id="rId6"/>
              </a:rPr>
              <a:t>Being Safe Around Water :: Frimley </a:t>
            </a:r>
            <a:r>
              <a:rPr lang="en-GB" dirty="0" err="1">
                <a:hlinkClick r:id="rId6"/>
              </a:rPr>
              <a:t>HealthierTogether</a:t>
            </a:r>
            <a:endParaRPr lang="en-GB" dirty="0"/>
          </a:p>
        </p:txBody>
      </p:sp>
    </p:spTree>
    <p:extLst>
      <p:ext uri="{BB962C8B-B14F-4D97-AF65-F5344CB8AC3E}">
        <p14:creationId xmlns:p14="http://schemas.microsoft.com/office/powerpoint/2010/main" val="4075620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EC740F-00F8-FF9D-3DAC-F4D04318DB75}"/>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5FF6E686-E694-984F-A7F6-0D81FBB0AA17}"/>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BB335D98-3E3B-800F-6CD4-9F2219C0D5F0}"/>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CB9C7D81-F6B4-4754-2BA1-F0F040884407}"/>
              </a:ext>
            </a:extLst>
          </p:cNvPr>
          <p:cNvSpPr txBox="1"/>
          <p:nvPr/>
        </p:nvSpPr>
        <p:spPr>
          <a:xfrm>
            <a:off x="754141" y="518468"/>
            <a:ext cx="11001082" cy="830997"/>
          </a:xfrm>
          <a:prstGeom prst="rect">
            <a:avLst/>
          </a:prstGeom>
          <a:noFill/>
        </p:spPr>
        <p:txBody>
          <a:bodyPr wrap="square" rtlCol="0">
            <a:spAutoFit/>
          </a:bodyPr>
          <a:lstStyle/>
          <a:p>
            <a:pPr algn="ctr"/>
            <a:r>
              <a:rPr lang="en-GB" sz="4800" dirty="0"/>
              <a:t>EMAIL SIGNATURE 2</a:t>
            </a:r>
          </a:p>
        </p:txBody>
      </p:sp>
      <p:sp>
        <p:nvSpPr>
          <p:cNvPr id="13" name="TextBox 12">
            <a:extLst>
              <a:ext uri="{FF2B5EF4-FFF2-40B4-BE49-F238E27FC236}">
                <a16:creationId xmlns:a16="http://schemas.microsoft.com/office/drawing/2014/main" id="{9557D0E7-8693-3AB8-918F-10B5AA2D1B47}"/>
              </a:ext>
            </a:extLst>
          </p:cNvPr>
          <p:cNvSpPr txBox="1"/>
          <p:nvPr/>
        </p:nvSpPr>
        <p:spPr>
          <a:xfrm>
            <a:off x="140621" y="2682797"/>
            <a:ext cx="3720322" cy="2062103"/>
          </a:xfrm>
          <a:prstGeom prst="rect">
            <a:avLst/>
          </a:prstGeom>
          <a:noFill/>
        </p:spPr>
        <p:txBody>
          <a:bodyPr wrap="square" rtlCol="0">
            <a:spAutoFit/>
          </a:bodyPr>
          <a:lstStyle/>
          <a:p>
            <a:r>
              <a:rPr lang="en-GB" sz="3600" dirty="0"/>
              <a:t>TEST THE WATER</a:t>
            </a:r>
            <a:endParaRPr lang="en-GB" sz="3600" b="1" dirty="0"/>
          </a:p>
          <a:p>
            <a:endParaRPr lang="en-GB" sz="3600" b="1" dirty="0"/>
          </a:p>
          <a:p>
            <a:r>
              <a:rPr lang="en-GB" sz="2000" dirty="0">
                <a:hlinkClick r:id="rId4"/>
              </a:rPr>
              <a:t>Cold Water Shock – the Facts</a:t>
            </a:r>
            <a:endParaRPr lang="en-GB" sz="2000" b="1" dirty="0"/>
          </a:p>
          <a:p>
            <a:endParaRPr lang="en-GB" sz="3600" b="1" dirty="0"/>
          </a:p>
        </p:txBody>
      </p:sp>
      <p:pic>
        <p:nvPicPr>
          <p:cNvPr id="4" name="Picture 3" descr="A close up of a person's hand&#10;&#10;AI-generated content may be incorrect.">
            <a:extLst>
              <a:ext uri="{FF2B5EF4-FFF2-40B4-BE49-F238E27FC236}">
                <a16:creationId xmlns:a16="http://schemas.microsoft.com/office/drawing/2014/main" id="{CDCA70CD-CB3D-0E2B-9133-A6787CFF6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6422" y="2192606"/>
            <a:ext cx="7936385" cy="2644865"/>
          </a:xfrm>
          <a:prstGeom prst="rect">
            <a:avLst/>
          </a:prstGeom>
        </p:spPr>
      </p:pic>
      <p:sp>
        <p:nvSpPr>
          <p:cNvPr id="7" name="TextBox 6">
            <a:extLst>
              <a:ext uri="{FF2B5EF4-FFF2-40B4-BE49-F238E27FC236}">
                <a16:creationId xmlns:a16="http://schemas.microsoft.com/office/drawing/2014/main" id="{4F97D31B-1DBE-0868-765D-6256F28E935D}"/>
              </a:ext>
            </a:extLst>
          </p:cNvPr>
          <p:cNvSpPr txBox="1"/>
          <p:nvPr/>
        </p:nvSpPr>
        <p:spPr>
          <a:xfrm>
            <a:off x="117662" y="4884875"/>
            <a:ext cx="6125134" cy="369332"/>
          </a:xfrm>
          <a:prstGeom prst="rect">
            <a:avLst/>
          </a:prstGeom>
          <a:noFill/>
        </p:spPr>
        <p:txBody>
          <a:bodyPr wrap="square">
            <a:spAutoFit/>
          </a:bodyPr>
          <a:lstStyle/>
          <a:p>
            <a:r>
              <a:rPr lang="en-GB" dirty="0">
                <a:hlinkClick r:id="rId6"/>
              </a:rPr>
              <a:t>Being Safe Around Water :: Frimley </a:t>
            </a:r>
            <a:r>
              <a:rPr lang="en-GB" dirty="0" err="1">
                <a:hlinkClick r:id="rId6"/>
              </a:rPr>
              <a:t>HealthierTogether</a:t>
            </a:r>
            <a:endParaRPr lang="en-GB" dirty="0"/>
          </a:p>
        </p:txBody>
      </p:sp>
    </p:spTree>
    <p:extLst>
      <p:ext uri="{BB962C8B-B14F-4D97-AF65-F5344CB8AC3E}">
        <p14:creationId xmlns:p14="http://schemas.microsoft.com/office/powerpoint/2010/main" val="2903966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DA97A15-D03E-289D-C399-45A4E554BC8C}"/>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7B618057-8379-A42D-81F6-0901F0366EFF}"/>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8223BA67-63DA-5D7A-069E-7A109799E141}"/>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CD9A0348-E102-DE93-52B1-43EBBB7C5EC2}"/>
              </a:ext>
            </a:extLst>
          </p:cNvPr>
          <p:cNvSpPr txBox="1"/>
          <p:nvPr/>
        </p:nvSpPr>
        <p:spPr>
          <a:xfrm>
            <a:off x="370683" y="415229"/>
            <a:ext cx="11001082" cy="830997"/>
          </a:xfrm>
          <a:prstGeom prst="rect">
            <a:avLst/>
          </a:prstGeom>
          <a:noFill/>
        </p:spPr>
        <p:txBody>
          <a:bodyPr wrap="square" rtlCol="0">
            <a:spAutoFit/>
          </a:bodyPr>
          <a:lstStyle/>
          <a:p>
            <a:pPr algn="ctr"/>
            <a:r>
              <a:rPr lang="en-GB" sz="4800" dirty="0"/>
              <a:t>SOCIAL MEDIA ASSET 6 </a:t>
            </a:r>
          </a:p>
        </p:txBody>
      </p:sp>
      <p:sp>
        <p:nvSpPr>
          <p:cNvPr id="2" name="Rectangle: Rounded Corners 1">
            <a:extLst>
              <a:ext uri="{FF2B5EF4-FFF2-40B4-BE49-F238E27FC236}">
                <a16:creationId xmlns:a16="http://schemas.microsoft.com/office/drawing/2014/main" id="{004B3D18-5790-A8A2-ED8B-8C09707BA2EB}"/>
              </a:ext>
            </a:extLst>
          </p:cNvPr>
          <p:cNvSpPr/>
          <p:nvPr/>
        </p:nvSpPr>
        <p:spPr>
          <a:xfrm>
            <a:off x="8308356" y="2515200"/>
            <a:ext cx="2598344" cy="2217056"/>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t>Message:</a:t>
            </a:r>
          </a:p>
          <a:p>
            <a:pPr algn="ctr"/>
            <a:endParaRPr lang="en-GB" sz="1200" dirty="0"/>
          </a:p>
          <a:p>
            <a:pPr algn="ctr"/>
            <a:r>
              <a:rPr lang="en-GB" sz="1200" dirty="0"/>
              <a:t>Young children can drown in less than two inches of water in only 20 seconds.</a:t>
            </a:r>
          </a:p>
          <a:p>
            <a:pPr algn="ctr"/>
            <a:r>
              <a:rPr lang="en-GB" sz="1200" dirty="0">
                <a:solidFill>
                  <a:schemeClr val="bg1"/>
                </a:solidFill>
              </a:rPr>
              <a:t>Always supervise babies or young children when they are in or around any water.</a:t>
            </a:r>
          </a:p>
          <a:p>
            <a:pPr algn="ctr"/>
            <a:r>
              <a:rPr lang="en-GB" sz="1200" dirty="0">
                <a:solidFill>
                  <a:schemeClr val="bg1"/>
                </a:solidFill>
                <a:hlinkClick r:id="rId4">
                  <a:extLst>
                    <a:ext uri="{A12FA001-AC4F-418D-AE19-62706E023703}">
                      <ahyp:hlinkClr xmlns:ahyp="http://schemas.microsoft.com/office/drawing/2018/hyperlinkcolor" val="tx"/>
                    </a:ext>
                  </a:extLst>
                </a:hlinkClick>
              </a:rPr>
              <a:t>Splash Safety in the Bath</a:t>
            </a:r>
            <a:endParaRPr lang="en-GB" sz="1200" dirty="0">
              <a:solidFill>
                <a:schemeClr val="bg1"/>
              </a:solidFill>
            </a:endParaRPr>
          </a:p>
        </p:txBody>
      </p:sp>
      <p:sp>
        <p:nvSpPr>
          <p:cNvPr id="3" name="TextBox 2">
            <a:extLst>
              <a:ext uri="{FF2B5EF4-FFF2-40B4-BE49-F238E27FC236}">
                <a16:creationId xmlns:a16="http://schemas.microsoft.com/office/drawing/2014/main" id="{6DEF0903-605C-AB37-C218-8647125E1CB3}"/>
              </a:ext>
            </a:extLst>
          </p:cNvPr>
          <p:cNvSpPr txBox="1"/>
          <p:nvPr/>
        </p:nvSpPr>
        <p:spPr>
          <a:xfrm>
            <a:off x="2505197" y="5222412"/>
            <a:ext cx="6801766" cy="276999"/>
          </a:xfrm>
          <a:prstGeom prst="rect">
            <a:avLst/>
          </a:prstGeom>
          <a:noFill/>
        </p:spPr>
        <p:txBody>
          <a:bodyPr wrap="square" rtlCol="0">
            <a:spAutoFit/>
          </a:bodyPr>
          <a:lstStyle/>
          <a:p>
            <a:r>
              <a:rPr lang="en-GB" sz="1200" dirty="0">
                <a:hlinkClick r:id="rId5"/>
              </a:rPr>
              <a:t>Source: Child Drowning Update September 2024: England | Royal Life Saving Society UK ( RLSS UK )</a:t>
            </a:r>
            <a:endParaRPr lang="en-GB" sz="1200" dirty="0">
              <a:solidFill>
                <a:srgbClr val="FF0000"/>
              </a:solidFill>
            </a:endParaRPr>
          </a:p>
        </p:txBody>
      </p:sp>
      <p:pic>
        <p:nvPicPr>
          <p:cNvPr id="7" name="Picture 6" descr="A baby in a bathtub with hands in front of her mouth&#10;&#10;AI-generated content may be incorrect.">
            <a:extLst>
              <a:ext uri="{FF2B5EF4-FFF2-40B4-BE49-F238E27FC236}">
                <a16:creationId xmlns:a16="http://schemas.microsoft.com/office/drawing/2014/main" id="{DF5796D6-1943-D313-123C-777DE3A0D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901" y="1283109"/>
            <a:ext cx="4257428" cy="3569110"/>
          </a:xfrm>
          <a:prstGeom prst="rect">
            <a:avLst/>
          </a:prstGeom>
        </p:spPr>
      </p:pic>
      <p:sp>
        <p:nvSpPr>
          <p:cNvPr id="10" name="TextBox 9">
            <a:extLst>
              <a:ext uri="{FF2B5EF4-FFF2-40B4-BE49-F238E27FC236}">
                <a16:creationId xmlns:a16="http://schemas.microsoft.com/office/drawing/2014/main" id="{BD9100F2-1F11-F9F2-2EBE-BACC69F72A3D}"/>
              </a:ext>
            </a:extLst>
          </p:cNvPr>
          <p:cNvSpPr txBox="1"/>
          <p:nvPr/>
        </p:nvSpPr>
        <p:spPr>
          <a:xfrm>
            <a:off x="191728" y="3141406"/>
            <a:ext cx="3218835" cy="1200329"/>
          </a:xfrm>
          <a:prstGeom prst="rect">
            <a:avLst/>
          </a:prstGeom>
          <a:noFill/>
        </p:spPr>
        <p:txBody>
          <a:bodyPr wrap="square">
            <a:spAutoFit/>
          </a:bodyPr>
          <a:lstStyle/>
          <a:p>
            <a:r>
              <a:rPr lang="en-GB" dirty="0">
                <a:hlinkClick r:id="rId7"/>
              </a:rPr>
              <a:t>Accidents and injuries - Keeping your child safe in the home :: Frimley </a:t>
            </a:r>
            <a:r>
              <a:rPr lang="en-GB" dirty="0" err="1">
                <a:hlinkClick r:id="rId7"/>
              </a:rPr>
              <a:t>HealthierTogether</a:t>
            </a:r>
            <a:endParaRPr lang="en-GB" dirty="0"/>
          </a:p>
        </p:txBody>
      </p:sp>
    </p:spTree>
    <p:extLst>
      <p:ext uri="{BB962C8B-B14F-4D97-AF65-F5344CB8AC3E}">
        <p14:creationId xmlns:p14="http://schemas.microsoft.com/office/powerpoint/2010/main" val="1799004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A4CE24-2E64-3899-64B6-47B76D5A4AF8}"/>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C76B992C-8032-9CDE-87F1-6DBFF2161009}"/>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DA8ECECD-2322-BF87-2460-969818CB41F6}"/>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B3A3397D-6BDD-E351-5382-AC09BF109751}"/>
              </a:ext>
            </a:extLst>
          </p:cNvPr>
          <p:cNvSpPr txBox="1"/>
          <p:nvPr/>
        </p:nvSpPr>
        <p:spPr>
          <a:xfrm>
            <a:off x="754141" y="518468"/>
            <a:ext cx="11001082" cy="830997"/>
          </a:xfrm>
          <a:prstGeom prst="rect">
            <a:avLst/>
          </a:prstGeom>
          <a:noFill/>
        </p:spPr>
        <p:txBody>
          <a:bodyPr wrap="square" rtlCol="0">
            <a:spAutoFit/>
          </a:bodyPr>
          <a:lstStyle/>
          <a:p>
            <a:pPr algn="ctr"/>
            <a:r>
              <a:rPr lang="en-GB" sz="4800" dirty="0"/>
              <a:t>SOCIAL MEDIA ASSET 7</a:t>
            </a:r>
          </a:p>
        </p:txBody>
      </p:sp>
      <p:sp>
        <p:nvSpPr>
          <p:cNvPr id="2" name="Rectangle: Rounded Corners 1">
            <a:extLst>
              <a:ext uri="{FF2B5EF4-FFF2-40B4-BE49-F238E27FC236}">
                <a16:creationId xmlns:a16="http://schemas.microsoft.com/office/drawing/2014/main" id="{3EB39EE5-B1FD-5F89-F5C6-E1D83DD6CAA3}"/>
              </a:ext>
            </a:extLst>
          </p:cNvPr>
          <p:cNvSpPr/>
          <p:nvPr/>
        </p:nvSpPr>
        <p:spPr>
          <a:xfrm>
            <a:off x="857355" y="2670017"/>
            <a:ext cx="2598344" cy="2175359"/>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t>Message:</a:t>
            </a:r>
          </a:p>
          <a:p>
            <a:pPr algn="ctr"/>
            <a:endParaRPr lang="en-GB" sz="1200" dirty="0"/>
          </a:p>
          <a:p>
            <a:pPr algn="ctr"/>
            <a:r>
              <a:rPr lang="en-GB" sz="1200" dirty="0">
                <a:solidFill>
                  <a:schemeClr val="bg1"/>
                </a:solidFill>
              </a:rPr>
              <a:t>Young children can drown in less than two inches of water in only 20 seconds.</a:t>
            </a:r>
          </a:p>
          <a:p>
            <a:pPr algn="ctr"/>
            <a:r>
              <a:rPr lang="en-GB" sz="1200" dirty="0">
                <a:solidFill>
                  <a:schemeClr val="bg1"/>
                </a:solidFill>
              </a:rPr>
              <a:t>Always supervise babies or young children when they are in or around any water.</a:t>
            </a:r>
          </a:p>
          <a:p>
            <a:pPr algn="ctr"/>
            <a:r>
              <a:rPr lang="en-GB" sz="1200" dirty="0">
                <a:solidFill>
                  <a:schemeClr val="bg1"/>
                </a:solidFill>
              </a:rPr>
              <a:t>(</a:t>
            </a:r>
            <a:r>
              <a:rPr lang="en-GB" sz="1200" dirty="0">
                <a:solidFill>
                  <a:schemeClr val="bg1"/>
                </a:solidFill>
                <a:hlinkClick r:id="rId4">
                  <a:extLst>
                    <a:ext uri="{A12FA001-AC4F-418D-AE19-62706E023703}">
                      <ahyp:hlinkClr xmlns:ahyp="http://schemas.microsoft.com/office/drawing/2018/hyperlinkcolor" val="tx"/>
                    </a:ext>
                  </a:extLst>
                </a:hlinkClick>
              </a:rPr>
              <a:t>Splash Safety in the Bath</a:t>
            </a:r>
            <a:r>
              <a:rPr lang="en-GB" sz="1200" dirty="0">
                <a:solidFill>
                  <a:schemeClr val="bg1"/>
                </a:solidFill>
              </a:rPr>
              <a:t>)</a:t>
            </a:r>
          </a:p>
          <a:p>
            <a:pPr algn="ctr"/>
            <a:endParaRPr lang="en-GB" sz="1200" b="1" dirty="0"/>
          </a:p>
        </p:txBody>
      </p:sp>
      <p:pic>
        <p:nvPicPr>
          <p:cNvPr id="4" name="Picture 3" descr="A thermometer and a thermometer on a stack of towels&#10;&#10;AI-generated content may be incorrect.">
            <a:extLst>
              <a:ext uri="{FF2B5EF4-FFF2-40B4-BE49-F238E27FC236}">
                <a16:creationId xmlns:a16="http://schemas.microsoft.com/office/drawing/2014/main" id="{F8FD31A7-35D2-805F-7BAA-A041461BA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2786" y="1591057"/>
            <a:ext cx="4611541" cy="3865845"/>
          </a:xfrm>
          <a:prstGeom prst="rect">
            <a:avLst/>
          </a:prstGeom>
        </p:spPr>
      </p:pic>
      <p:sp>
        <p:nvSpPr>
          <p:cNvPr id="9" name="TextBox 8">
            <a:extLst>
              <a:ext uri="{FF2B5EF4-FFF2-40B4-BE49-F238E27FC236}">
                <a16:creationId xmlns:a16="http://schemas.microsoft.com/office/drawing/2014/main" id="{F175D2ED-3DE5-AD6F-2D75-637F4CEA58E7}"/>
              </a:ext>
            </a:extLst>
          </p:cNvPr>
          <p:cNvSpPr txBox="1"/>
          <p:nvPr/>
        </p:nvSpPr>
        <p:spPr>
          <a:xfrm>
            <a:off x="9335728" y="2928854"/>
            <a:ext cx="2437171" cy="1477328"/>
          </a:xfrm>
          <a:prstGeom prst="rect">
            <a:avLst/>
          </a:prstGeom>
          <a:noFill/>
        </p:spPr>
        <p:txBody>
          <a:bodyPr wrap="square">
            <a:spAutoFit/>
          </a:bodyPr>
          <a:lstStyle/>
          <a:p>
            <a:r>
              <a:rPr lang="en-GB" dirty="0">
                <a:hlinkClick r:id="rId6"/>
              </a:rPr>
              <a:t>Accidents and injuries - Keeping your child safe in the home :: Frimley </a:t>
            </a:r>
            <a:r>
              <a:rPr lang="en-GB" dirty="0" err="1">
                <a:hlinkClick r:id="rId6"/>
              </a:rPr>
              <a:t>HealthierTogether</a:t>
            </a:r>
            <a:endParaRPr lang="en-GB" dirty="0"/>
          </a:p>
        </p:txBody>
      </p:sp>
    </p:spTree>
    <p:extLst>
      <p:ext uri="{BB962C8B-B14F-4D97-AF65-F5344CB8AC3E}">
        <p14:creationId xmlns:p14="http://schemas.microsoft.com/office/powerpoint/2010/main" val="1056224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20BA0AA-E8DB-1D3C-F7C7-30941E031797}"/>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0EF50148-D7E5-9FF1-9D35-21E8D5F4D1C1}"/>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FC7A56D3-D031-E1E6-5949-43EF49DEE120}"/>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6B560C27-BA34-D50C-F255-E0631936B438}"/>
              </a:ext>
            </a:extLst>
          </p:cNvPr>
          <p:cNvSpPr txBox="1"/>
          <p:nvPr/>
        </p:nvSpPr>
        <p:spPr>
          <a:xfrm>
            <a:off x="754141" y="518468"/>
            <a:ext cx="11001082" cy="830997"/>
          </a:xfrm>
          <a:prstGeom prst="rect">
            <a:avLst/>
          </a:prstGeom>
          <a:noFill/>
        </p:spPr>
        <p:txBody>
          <a:bodyPr wrap="square" rtlCol="0">
            <a:spAutoFit/>
          </a:bodyPr>
          <a:lstStyle/>
          <a:p>
            <a:pPr algn="ctr"/>
            <a:r>
              <a:rPr lang="en-GB" sz="4800" dirty="0"/>
              <a:t>SOCIAL MEDIA ASSET 8</a:t>
            </a:r>
          </a:p>
        </p:txBody>
      </p:sp>
      <p:sp>
        <p:nvSpPr>
          <p:cNvPr id="2" name="Rectangle: Rounded Corners 1">
            <a:extLst>
              <a:ext uri="{FF2B5EF4-FFF2-40B4-BE49-F238E27FC236}">
                <a16:creationId xmlns:a16="http://schemas.microsoft.com/office/drawing/2014/main" id="{4F7F4454-28AD-7877-D1D3-ADC701D4151C}"/>
              </a:ext>
            </a:extLst>
          </p:cNvPr>
          <p:cNvSpPr/>
          <p:nvPr/>
        </p:nvSpPr>
        <p:spPr>
          <a:xfrm>
            <a:off x="857355" y="2670017"/>
            <a:ext cx="2598344" cy="2175359"/>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t>Message:</a:t>
            </a:r>
          </a:p>
          <a:p>
            <a:pPr algn="ctr"/>
            <a:endParaRPr lang="en-GB" sz="1200" dirty="0"/>
          </a:p>
          <a:p>
            <a:pPr algn="ctr"/>
            <a:r>
              <a:rPr lang="en-GB" sz="1200" dirty="0">
                <a:solidFill>
                  <a:schemeClr val="bg1"/>
                </a:solidFill>
              </a:rPr>
              <a:t>Young children can drown in less than two inches of water in only 20 seconds.  Stay safe at home this Summer with these top tips</a:t>
            </a:r>
          </a:p>
          <a:p>
            <a:pPr algn="ctr"/>
            <a:r>
              <a:rPr lang="en-GB" sz="1200" dirty="0">
                <a:hlinkClick r:id="rId4"/>
              </a:rPr>
              <a:t>Splash Safety at Your Pad - Water Safety at Home</a:t>
            </a:r>
            <a:endParaRPr lang="en-GB" sz="1200" b="1" dirty="0"/>
          </a:p>
        </p:txBody>
      </p:sp>
      <p:pic>
        <p:nvPicPr>
          <p:cNvPr id="6" name="Picture 5" descr="A group of rubber ducks in a pool&#10;&#10;AI-generated content may be incorrect.">
            <a:extLst>
              <a:ext uri="{FF2B5EF4-FFF2-40B4-BE49-F238E27FC236}">
                <a16:creationId xmlns:a16="http://schemas.microsoft.com/office/drawing/2014/main" id="{E2F83807-D7DF-6899-8A39-DDA6B1A82F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7278" y="1415844"/>
            <a:ext cx="4767772" cy="3996813"/>
          </a:xfrm>
          <a:prstGeom prst="rect">
            <a:avLst/>
          </a:prstGeom>
        </p:spPr>
      </p:pic>
      <p:sp>
        <p:nvSpPr>
          <p:cNvPr id="9" name="TextBox 8">
            <a:extLst>
              <a:ext uri="{FF2B5EF4-FFF2-40B4-BE49-F238E27FC236}">
                <a16:creationId xmlns:a16="http://schemas.microsoft.com/office/drawing/2014/main" id="{13B34435-C2DB-3673-A6A1-CE9226A40BC3}"/>
              </a:ext>
            </a:extLst>
          </p:cNvPr>
          <p:cNvSpPr txBox="1"/>
          <p:nvPr/>
        </p:nvSpPr>
        <p:spPr>
          <a:xfrm>
            <a:off x="9881420" y="2663384"/>
            <a:ext cx="2024216" cy="1754326"/>
          </a:xfrm>
          <a:prstGeom prst="rect">
            <a:avLst/>
          </a:prstGeom>
          <a:noFill/>
        </p:spPr>
        <p:txBody>
          <a:bodyPr wrap="square">
            <a:spAutoFit/>
          </a:bodyPr>
          <a:lstStyle/>
          <a:p>
            <a:r>
              <a:rPr lang="en-GB" dirty="0">
                <a:hlinkClick r:id="rId6"/>
              </a:rPr>
              <a:t>Accidents and injuries - Keeping your child safe in the home :: Frimley </a:t>
            </a:r>
            <a:r>
              <a:rPr lang="en-GB" dirty="0" err="1">
                <a:hlinkClick r:id="rId6"/>
              </a:rPr>
              <a:t>HealthierTogether</a:t>
            </a:r>
            <a:endParaRPr lang="en-GB" dirty="0"/>
          </a:p>
        </p:txBody>
      </p:sp>
      <p:sp>
        <p:nvSpPr>
          <p:cNvPr id="12" name="TextBox 11">
            <a:extLst>
              <a:ext uri="{FF2B5EF4-FFF2-40B4-BE49-F238E27FC236}">
                <a16:creationId xmlns:a16="http://schemas.microsoft.com/office/drawing/2014/main" id="{92D473D8-8BE4-3427-3920-660BDA36C8DD}"/>
              </a:ext>
            </a:extLst>
          </p:cNvPr>
          <p:cNvSpPr txBox="1"/>
          <p:nvPr/>
        </p:nvSpPr>
        <p:spPr>
          <a:xfrm>
            <a:off x="1013988" y="1481171"/>
            <a:ext cx="2256576" cy="923330"/>
          </a:xfrm>
          <a:prstGeom prst="rect">
            <a:avLst/>
          </a:prstGeom>
          <a:noFill/>
        </p:spPr>
        <p:txBody>
          <a:bodyPr wrap="square">
            <a:spAutoFit/>
          </a:bodyPr>
          <a:lstStyle/>
          <a:p>
            <a:r>
              <a:rPr lang="en-GB" dirty="0">
                <a:hlinkClick r:id="rId4"/>
              </a:rPr>
              <a:t>Splash Safety at Your Pad - Water Safety at Home</a:t>
            </a:r>
            <a:endParaRPr lang="en-GB" dirty="0"/>
          </a:p>
        </p:txBody>
      </p:sp>
    </p:spTree>
    <p:extLst>
      <p:ext uri="{BB962C8B-B14F-4D97-AF65-F5344CB8AC3E}">
        <p14:creationId xmlns:p14="http://schemas.microsoft.com/office/powerpoint/2010/main" val="3645730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C76DE53-8495-D41B-AC3B-9902EF58642C}"/>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8D319342-5C76-D055-ACCA-B575B4BF8D52}"/>
              </a:ext>
            </a:extLst>
          </p:cNvPr>
          <p:cNvPicPr>
            <a:picLocks noChangeAspect="1"/>
          </p:cNvPicPr>
          <p:nvPr/>
        </p:nvPicPr>
        <p:blipFill>
          <a:blip r:embed="rId2"/>
          <a:stretch>
            <a:fillRect/>
          </a:stretch>
        </p:blipFill>
        <p:spPr>
          <a:xfrm>
            <a:off x="-30612" y="4804892"/>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7D9D55F3-0573-5C28-BCB3-BEBA2B2E8DD0}"/>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D2B24B4D-16AA-AD7B-21D7-72E630535D2F}"/>
              </a:ext>
            </a:extLst>
          </p:cNvPr>
          <p:cNvSpPr txBox="1"/>
          <p:nvPr/>
        </p:nvSpPr>
        <p:spPr>
          <a:xfrm>
            <a:off x="3195687" y="424200"/>
            <a:ext cx="6117995" cy="923330"/>
          </a:xfrm>
          <a:prstGeom prst="rect">
            <a:avLst/>
          </a:prstGeom>
          <a:noFill/>
        </p:spPr>
        <p:txBody>
          <a:bodyPr wrap="square" rtlCol="0">
            <a:spAutoFit/>
          </a:bodyPr>
          <a:lstStyle/>
          <a:p>
            <a:pPr algn="ctr"/>
            <a:r>
              <a:rPr lang="en-GB" sz="5400" dirty="0"/>
              <a:t>OVERVIEW</a:t>
            </a:r>
          </a:p>
        </p:txBody>
      </p:sp>
      <p:sp>
        <p:nvSpPr>
          <p:cNvPr id="14" name="TextBox 13">
            <a:extLst>
              <a:ext uri="{FF2B5EF4-FFF2-40B4-BE49-F238E27FC236}">
                <a16:creationId xmlns:a16="http://schemas.microsoft.com/office/drawing/2014/main" id="{B41F236D-BC5C-95E9-6F86-0F0085976EF9}"/>
              </a:ext>
            </a:extLst>
          </p:cNvPr>
          <p:cNvSpPr txBox="1"/>
          <p:nvPr/>
        </p:nvSpPr>
        <p:spPr>
          <a:xfrm>
            <a:off x="1395168" y="1768865"/>
            <a:ext cx="9596486" cy="2585323"/>
          </a:xfrm>
          <a:prstGeom prst="rect">
            <a:avLst/>
          </a:prstGeom>
          <a:noFill/>
        </p:spPr>
        <p:txBody>
          <a:bodyPr wrap="square">
            <a:spAutoFit/>
          </a:bodyPr>
          <a:lstStyle/>
          <a:p>
            <a:r>
              <a:rPr lang="en-GB" dirty="0"/>
              <a:t>In July 2023, the National Child Mortality Database (NCMD) published its thematic report Deaths of children and young people due to traumatic incidents, which highlighted evidence of an increase in the number of child drowning deaths in England, from 20 in 2019-20 to 37 in 2021-22</a:t>
            </a:r>
          </a:p>
          <a:p>
            <a:endParaRPr lang="en-GB" dirty="0"/>
          </a:p>
          <a:p>
            <a:r>
              <a:rPr lang="en-GB" dirty="0">
                <a:hlinkClick r:id="rId4"/>
              </a:rPr>
              <a:t>Child Drowning Update September 2024: England | Royal Life Saving Society UK ( RLSS UK )</a:t>
            </a:r>
            <a:endParaRPr lang="en-GB" dirty="0"/>
          </a:p>
          <a:p>
            <a:endParaRPr lang="en-GB" dirty="0"/>
          </a:p>
          <a:p>
            <a:r>
              <a:rPr lang="en-GB" dirty="0"/>
              <a:t>NHS Frimley are championing resources to reach all, with a focus on parents and carers of children under 5, and individuals aged between 13-17 years old.</a:t>
            </a:r>
          </a:p>
        </p:txBody>
      </p:sp>
    </p:spTree>
    <p:extLst>
      <p:ext uri="{BB962C8B-B14F-4D97-AF65-F5344CB8AC3E}">
        <p14:creationId xmlns:p14="http://schemas.microsoft.com/office/powerpoint/2010/main" val="2951742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AFCE591-0ADD-72EE-82CD-6EAAE6A8CFC1}"/>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DC4FC07D-2067-A728-BE5A-0418B971666D}"/>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104711AF-5D7E-CB1C-8A15-236CFEA78ECE}"/>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4E948931-67DD-18FD-F180-2AA47917752F}"/>
              </a:ext>
            </a:extLst>
          </p:cNvPr>
          <p:cNvSpPr txBox="1"/>
          <p:nvPr/>
        </p:nvSpPr>
        <p:spPr>
          <a:xfrm>
            <a:off x="3195687" y="424200"/>
            <a:ext cx="6117995" cy="923330"/>
          </a:xfrm>
          <a:prstGeom prst="rect">
            <a:avLst/>
          </a:prstGeom>
          <a:noFill/>
        </p:spPr>
        <p:txBody>
          <a:bodyPr wrap="square" rtlCol="0">
            <a:spAutoFit/>
          </a:bodyPr>
          <a:lstStyle/>
          <a:p>
            <a:pPr algn="ctr"/>
            <a:r>
              <a:rPr lang="en-GB" sz="5400" dirty="0"/>
              <a:t>HEADLINE FACTS</a:t>
            </a:r>
          </a:p>
        </p:txBody>
      </p:sp>
      <p:pic>
        <p:nvPicPr>
          <p:cNvPr id="16" name="Picture 15">
            <a:extLst>
              <a:ext uri="{FF2B5EF4-FFF2-40B4-BE49-F238E27FC236}">
                <a16:creationId xmlns:a16="http://schemas.microsoft.com/office/drawing/2014/main" id="{C1E89ED7-8153-8822-F80D-A4BBDC85680A}"/>
              </a:ext>
            </a:extLst>
          </p:cNvPr>
          <p:cNvPicPr>
            <a:picLocks noChangeAspect="1"/>
          </p:cNvPicPr>
          <p:nvPr/>
        </p:nvPicPr>
        <p:blipFill>
          <a:blip r:embed="rId4"/>
          <a:stretch>
            <a:fillRect/>
          </a:stretch>
        </p:blipFill>
        <p:spPr>
          <a:xfrm>
            <a:off x="744718" y="2186233"/>
            <a:ext cx="4808095" cy="2674503"/>
          </a:xfrm>
          <a:prstGeom prst="rect">
            <a:avLst/>
          </a:prstGeom>
        </p:spPr>
      </p:pic>
      <p:pic>
        <p:nvPicPr>
          <p:cNvPr id="3" name="Picture 2">
            <a:extLst>
              <a:ext uri="{FF2B5EF4-FFF2-40B4-BE49-F238E27FC236}">
                <a16:creationId xmlns:a16="http://schemas.microsoft.com/office/drawing/2014/main" id="{887DCC9C-B00C-BAFC-9F70-58F38875ECCE}"/>
              </a:ext>
            </a:extLst>
          </p:cNvPr>
          <p:cNvPicPr>
            <a:picLocks noChangeAspect="1"/>
          </p:cNvPicPr>
          <p:nvPr/>
        </p:nvPicPr>
        <p:blipFill>
          <a:blip r:embed="rId5"/>
          <a:stretch>
            <a:fillRect/>
          </a:stretch>
        </p:blipFill>
        <p:spPr>
          <a:xfrm>
            <a:off x="6002146" y="1231930"/>
            <a:ext cx="5334744" cy="1924319"/>
          </a:xfrm>
          <a:prstGeom prst="rect">
            <a:avLst/>
          </a:prstGeom>
        </p:spPr>
      </p:pic>
      <p:pic>
        <p:nvPicPr>
          <p:cNvPr id="6" name="Picture 5">
            <a:extLst>
              <a:ext uri="{FF2B5EF4-FFF2-40B4-BE49-F238E27FC236}">
                <a16:creationId xmlns:a16="http://schemas.microsoft.com/office/drawing/2014/main" id="{66811D96-F7D2-A4B2-6367-4BA1629A8E16}"/>
              </a:ext>
            </a:extLst>
          </p:cNvPr>
          <p:cNvPicPr>
            <a:picLocks noChangeAspect="1"/>
          </p:cNvPicPr>
          <p:nvPr/>
        </p:nvPicPr>
        <p:blipFill>
          <a:blip r:embed="rId6"/>
          <a:stretch>
            <a:fillRect/>
          </a:stretch>
        </p:blipFill>
        <p:spPr>
          <a:xfrm>
            <a:off x="6020600" y="3254030"/>
            <a:ext cx="5410955" cy="1914792"/>
          </a:xfrm>
          <a:prstGeom prst="rect">
            <a:avLst/>
          </a:prstGeom>
        </p:spPr>
      </p:pic>
      <p:sp>
        <p:nvSpPr>
          <p:cNvPr id="7" name="Rectangle 6">
            <a:extLst>
              <a:ext uri="{FF2B5EF4-FFF2-40B4-BE49-F238E27FC236}">
                <a16:creationId xmlns:a16="http://schemas.microsoft.com/office/drawing/2014/main" id="{CFD19DEB-5DA8-F25B-72A1-98030049BADC}"/>
              </a:ext>
            </a:extLst>
          </p:cNvPr>
          <p:cNvSpPr/>
          <p:nvPr/>
        </p:nvSpPr>
        <p:spPr>
          <a:xfrm>
            <a:off x="565609" y="2007909"/>
            <a:ext cx="5118755" cy="3016577"/>
          </a:xfrm>
          <a:prstGeom prst="rect">
            <a:avLst/>
          </a:prstGeom>
          <a:solidFill>
            <a:schemeClr val="accent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DCF0AF6-F6DD-ADA2-8E3B-4084CBBFA554}"/>
              </a:ext>
            </a:extLst>
          </p:cNvPr>
          <p:cNvSpPr/>
          <p:nvPr/>
        </p:nvSpPr>
        <p:spPr>
          <a:xfrm>
            <a:off x="6033156" y="1489435"/>
            <a:ext cx="5393704" cy="1395167"/>
          </a:xfrm>
          <a:prstGeom prst="rect">
            <a:avLst/>
          </a:prstGeom>
          <a:solidFill>
            <a:schemeClr val="accent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7C51A07-B9DA-7F44-7A53-C5E712A5CEE1}"/>
              </a:ext>
            </a:extLst>
          </p:cNvPr>
          <p:cNvSpPr txBox="1"/>
          <p:nvPr/>
        </p:nvSpPr>
        <p:spPr>
          <a:xfrm>
            <a:off x="2505197" y="5222412"/>
            <a:ext cx="6801766" cy="276999"/>
          </a:xfrm>
          <a:prstGeom prst="rect">
            <a:avLst/>
          </a:prstGeom>
          <a:noFill/>
        </p:spPr>
        <p:txBody>
          <a:bodyPr wrap="square" rtlCol="0">
            <a:spAutoFit/>
          </a:bodyPr>
          <a:lstStyle/>
          <a:p>
            <a:r>
              <a:rPr lang="en-GB" sz="1200" dirty="0">
                <a:hlinkClick r:id="rId7"/>
              </a:rPr>
              <a:t>Source: Child Drowning Update September 2024: England | Royal Life Saving Society UK ( RLSS UK )</a:t>
            </a:r>
            <a:endParaRPr lang="en-GB" sz="1200" dirty="0">
              <a:solidFill>
                <a:srgbClr val="FF0000"/>
              </a:solidFill>
            </a:endParaRPr>
          </a:p>
        </p:txBody>
      </p:sp>
    </p:spTree>
    <p:extLst>
      <p:ext uri="{BB962C8B-B14F-4D97-AF65-F5344CB8AC3E}">
        <p14:creationId xmlns:p14="http://schemas.microsoft.com/office/powerpoint/2010/main" val="1711425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942DFEC-7024-A796-C326-94DC3EFC54A9}"/>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F4393AFD-4557-976B-70C5-375C41FF5D9A}"/>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DA342E2F-E0D9-0E3B-E4F8-502FEA6DC928}"/>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8B5E14EC-B8C3-C4AC-4CAA-E4F2A12C3EFE}"/>
              </a:ext>
            </a:extLst>
          </p:cNvPr>
          <p:cNvSpPr txBox="1"/>
          <p:nvPr/>
        </p:nvSpPr>
        <p:spPr>
          <a:xfrm>
            <a:off x="3195687" y="424200"/>
            <a:ext cx="6117995" cy="923330"/>
          </a:xfrm>
          <a:prstGeom prst="rect">
            <a:avLst/>
          </a:prstGeom>
          <a:noFill/>
        </p:spPr>
        <p:txBody>
          <a:bodyPr wrap="square" rtlCol="0">
            <a:spAutoFit/>
          </a:bodyPr>
          <a:lstStyle/>
          <a:p>
            <a:pPr algn="ctr"/>
            <a:r>
              <a:rPr lang="en-GB" sz="5400" dirty="0"/>
              <a:t>SUPERVISION</a:t>
            </a:r>
          </a:p>
        </p:txBody>
      </p:sp>
      <p:sp>
        <p:nvSpPr>
          <p:cNvPr id="4" name="TextBox 3">
            <a:extLst>
              <a:ext uri="{FF2B5EF4-FFF2-40B4-BE49-F238E27FC236}">
                <a16:creationId xmlns:a16="http://schemas.microsoft.com/office/drawing/2014/main" id="{D7D40C34-CBD0-B97C-A8D7-4FAD773357FE}"/>
              </a:ext>
            </a:extLst>
          </p:cNvPr>
          <p:cNvSpPr txBox="1"/>
          <p:nvPr/>
        </p:nvSpPr>
        <p:spPr>
          <a:xfrm>
            <a:off x="273377" y="1442548"/>
            <a:ext cx="11792931" cy="646331"/>
          </a:xfrm>
          <a:prstGeom prst="rect">
            <a:avLst/>
          </a:prstGeom>
          <a:noFill/>
        </p:spPr>
        <p:txBody>
          <a:bodyPr wrap="square">
            <a:spAutoFit/>
          </a:bodyPr>
          <a:lstStyle/>
          <a:p>
            <a:r>
              <a:rPr lang="en-GB" dirty="0"/>
              <a:t>A lack of supervision remains a contributory factor across all accidental child drownings, and where recorded, 86% occurred when the child was unsupervised by an adult.</a:t>
            </a:r>
          </a:p>
        </p:txBody>
      </p:sp>
      <p:pic>
        <p:nvPicPr>
          <p:cNvPr id="14" name="Picture 13">
            <a:extLst>
              <a:ext uri="{FF2B5EF4-FFF2-40B4-BE49-F238E27FC236}">
                <a16:creationId xmlns:a16="http://schemas.microsoft.com/office/drawing/2014/main" id="{8537E204-29BF-E87D-964C-8338780C82D6}"/>
              </a:ext>
            </a:extLst>
          </p:cNvPr>
          <p:cNvPicPr>
            <a:picLocks noChangeAspect="1"/>
          </p:cNvPicPr>
          <p:nvPr/>
        </p:nvPicPr>
        <p:blipFill>
          <a:blip r:embed="rId4"/>
          <a:stretch>
            <a:fillRect/>
          </a:stretch>
        </p:blipFill>
        <p:spPr>
          <a:xfrm>
            <a:off x="3337088" y="2153393"/>
            <a:ext cx="5863474" cy="657586"/>
          </a:xfrm>
          <a:prstGeom prst="rect">
            <a:avLst/>
          </a:prstGeom>
        </p:spPr>
      </p:pic>
      <p:pic>
        <p:nvPicPr>
          <p:cNvPr id="17" name="Picture 16">
            <a:extLst>
              <a:ext uri="{FF2B5EF4-FFF2-40B4-BE49-F238E27FC236}">
                <a16:creationId xmlns:a16="http://schemas.microsoft.com/office/drawing/2014/main" id="{19A24B0D-32EF-63FE-676C-3F58870BB41C}"/>
              </a:ext>
            </a:extLst>
          </p:cNvPr>
          <p:cNvPicPr>
            <a:picLocks noChangeAspect="1"/>
          </p:cNvPicPr>
          <p:nvPr/>
        </p:nvPicPr>
        <p:blipFill>
          <a:blip r:embed="rId5"/>
          <a:stretch>
            <a:fillRect/>
          </a:stretch>
        </p:blipFill>
        <p:spPr>
          <a:xfrm>
            <a:off x="2863947" y="2922310"/>
            <a:ext cx="7164907" cy="2790294"/>
          </a:xfrm>
          <a:prstGeom prst="rect">
            <a:avLst/>
          </a:prstGeom>
        </p:spPr>
      </p:pic>
    </p:spTree>
    <p:extLst>
      <p:ext uri="{BB962C8B-B14F-4D97-AF65-F5344CB8AC3E}">
        <p14:creationId xmlns:p14="http://schemas.microsoft.com/office/powerpoint/2010/main" val="415862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B8071B1-81D6-A985-57FA-D402A1EAD1AB}"/>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2D1F0059-FCCE-03BB-47A7-03790A668183}"/>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76D7C993-D3B6-3CA2-0CB9-7C680D2204F0}"/>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6015FE37-8B7C-DBA4-E46C-496EC90FEAF6}"/>
              </a:ext>
            </a:extLst>
          </p:cNvPr>
          <p:cNvSpPr txBox="1"/>
          <p:nvPr/>
        </p:nvSpPr>
        <p:spPr>
          <a:xfrm>
            <a:off x="3195687" y="424200"/>
            <a:ext cx="6117995" cy="923330"/>
          </a:xfrm>
          <a:prstGeom prst="rect">
            <a:avLst/>
          </a:prstGeom>
          <a:noFill/>
        </p:spPr>
        <p:txBody>
          <a:bodyPr wrap="square" rtlCol="0">
            <a:spAutoFit/>
          </a:bodyPr>
          <a:lstStyle/>
          <a:p>
            <a:pPr algn="ctr"/>
            <a:r>
              <a:rPr lang="en-GB" sz="5400" dirty="0"/>
              <a:t>SUPERVISION</a:t>
            </a:r>
          </a:p>
        </p:txBody>
      </p:sp>
      <p:pic>
        <p:nvPicPr>
          <p:cNvPr id="20" name="Picture 19">
            <a:extLst>
              <a:ext uri="{FF2B5EF4-FFF2-40B4-BE49-F238E27FC236}">
                <a16:creationId xmlns:a16="http://schemas.microsoft.com/office/drawing/2014/main" id="{B2760BB5-27B0-3E05-0A3C-F7E2B4142120}"/>
              </a:ext>
            </a:extLst>
          </p:cNvPr>
          <p:cNvPicPr>
            <a:picLocks noChangeAspect="1"/>
          </p:cNvPicPr>
          <p:nvPr/>
        </p:nvPicPr>
        <p:blipFill>
          <a:blip r:embed="rId4"/>
          <a:stretch>
            <a:fillRect/>
          </a:stretch>
        </p:blipFill>
        <p:spPr>
          <a:xfrm>
            <a:off x="184711" y="1539359"/>
            <a:ext cx="4377861" cy="646900"/>
          </a:xfrm>
          <a:prstGeom prst="rect">
            <a:avLst/>
          </a:prstGeom>
        </p:spPr>
      </p:pic>
      <p:pic>
        <p:nvPicPr>
          <p:cNvPr id="22" name="Picture 21">
            <a:extLst>
              <a:ext uri="{FF2B5EF4-FFF2-40B4-BE49-F238E27FC236}">
                <a16:creationId xmlns:a16="http://schemas.microsoft.com/office/drawing/2014/main" id="{6079D061-6804-94EF-3346-8CE8DC7261FD}"/>
              </a:ext>
            </a:extLst>
          </p:cNvPr>
          <p:cNvPicPr>
            <a:picLocks noChangeAspect="1"/>
          </p:cNvPicPr>
          <p:nvPr/>
        </p:nvPicPr>
        <p:blipFill>
          <a:blip r:embed="rId5"/>
          <a:stretch>
            <a:fillRect/>
          </a:stretch>
        </p:blipFill>
        <p:spPr>
          <a:xfrm>
            <a:off x="4787097" y="1451727"/>
            <a:ext cx="6845579" cy="3777745"/>
          </a:xfrm>
          <a:prstGeom prst="rect">
            <a:avLst/>
          </a:prstGeom>
        </p:spPr>
      </p:pic>
      <p:pic>
        <p:nvPicPr>
          <p:cNvPr id="3" name="Picture 2">
            <a:extLst>
              <a:ext uri="{FF2B5EF4-FFF2-40B4-BE49-F238E27FC236}">
                <a16:creationId xmlns:a16="http://schemas.microsoft.com/office/drawing/2014/main" id="{9FF04BE6-ADBC-8A70-A2AB-154A96679ED3}"/>
              </a:ext>
            </a:extLst>
          </p:cNvPr>
          <p:cNvPicPr>
            <a:picLocks noChangeAspect="1"/>
          </p:cNvPicPr>
          <p:nvPr/>
        </p:nvPicPr>
        <p:blipFill>
          <a:blip r:embed="rId6"/>
          <a:stretch>
            <a:fillRect/>
          </a:stretch>
        </p:blipFill>
        <p:spPr>
          <a:xfrm>
            <a:off x="756061" y="2516957"/>
            <a:ext cx="3191195" cy="2941163"/>
          </a:xfrm>
          <a:prstGeom prst="rect">
            <a:avLst/>
          </a:prstGeom>
        </p:spPr>
      </p:pic>
    </p:spTree>
    <p:extLst>
      <p:ext uri="{BB962C8B-B14F-4D97-AF65-F5344CB8AC3E}">
        <p14:creationId xmlns:p14="http://schemas.microsoft.com/office/powerpoint/2010/main" val="207337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261C0A9-A56D-8381-75CE-3CE520D59DF8}"/>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267741A5-1F61-77A5-A0C6-FBBAAFCD7DFA}"/>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78C8F924-F776-F56F-5ABB-50754BC0C7DC}"/>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B9814EBB-24B7-223B-7D5F-F6288499607E}"/>
              </a:ext>
            </a:extLst>
          </p:cNvPr>
          <p:cNvSpPr txBox="1"/>
          <p:nvPr/>
        </p:nvSpPr>
        <p:spPr>
          <a:xfrm>
            <a:off x="1093509" y="424200"/>
            <a:ext cx="11001082" cy="830997"/>
          </a:xfrm>
          <a:prstGeom prst="rect">
            <a:avLst/>
          </a:prstGeom>
          <a:noFill/>
        </p:spPr>
        <p:txBody>
          <a:bodyPr wrap="square" rtlCol="0">
            <a:spAutoFit/>
          </a:bodyPr>
          <a:lstStyle/>
          <a:p>
            <a:pPr algn="ctr"/>
            <a:r>
              <a:rPr lang="en-GB" sz="4800" dirty="0"/>
              <a:t>DROWNINGS IN INLAND OPEN WATER</a:t>
            </a:r>
          </a:p>
        </p:txBody>
      </p:sp>
      <p:pic>
        <p:nvPicPr>
          <p:cNvPr id="4" name="Picture 3">
            <a:extLst>
              <a:ext uri="{FF2B5EF4-FFF2-40B4-BE49-F238E27FC236}">
                <a16:creationId xmlns:a16="http://schemas.microsoft.com/office/drawing/2014/main" id="{211BCC56-35AB-1DA7-5B26-E2CF14AB11AE}"/>
              </a:ext>
            </a:extLst>
          </p:cNvPr>
          <p:cNvPicPr>
            <a:picLocks noChangeAspect="1"/>
          </p:cNvPicPr>
          <p:nvPr/>
        </p:nvPicPr>
        <p:blipFill>
          <a:blip r:embed="rId4"/>
          <a:stretch>
            <a:fillRect/>
          </a:stretch>
        </p:blipFill>
        <p:spPr>
          <a:xfrm>
            <a:off x="1094578" y="2418187"/>
            <a:ext cx="4085314" cy="3228469"/>
          </a:xfrm>
          <a:prstGeom prst="rect">
            <a:avLst/>
          </a:prstGeom>
        </p:spPr>
      </p:pic>
      <p:pic>
        <p:nvPicPr>
          <p:cNvPr id="7" name="Picture 6">
            <a:extLst>
              <a:ext uri="{FF2B5EF4-FFF2-40B4-BE49-F238E27FC236}">
                <a16:creationId xmlns:a16="http://schemas.microsoft.com/office/drawing/2014/main" id="{A4E48E7A-BB8F-2545-0258-05BC90604BC1}"/>
              </a:ext>
            </a:extLst>
          </p:cNvPr>
          <p:cNvPicPr>
            <a:picLocks noChangeAspect="1"/>
          </p:cNvPicPr>
          <p:nvPr/>
        </p:nvPicPr>
        <p:blipFill>
          <a:blip r:embed="rId5"/>
          <a:stretch>
            <a:fillRect/>
          </a:stretch>
        </p:blipFill>
        <p:spPr>
          <a:xfrm>
            <a:off x="3343190" y="1065233"/>
            <a:ext cx="5449060" cy="1352739"/>
          </a:xfrm>
          <a:prstGeom prst="rect">
            <a:avLst/>
          </a:prstGeom>
        </p:spPr>
      </p:pic>
      <p:pic>
        <p:nvPicPr>
          <p:cNvPr id="10" name="Picture 9">
            <a:extLst>
              <a:ext uri="{FF2B5EF4-FFF2-40B4-BE49-F238E27FC236}">
                <a16:creationId xmlns:a16="http://schemas.microsoft.com/office/drawing/2014/main" id="{B76547E3-1066-82EF-C081-1BC6F9588B61}"/>
              </a:ext>
            </a:extLst>
          </p:cNvPr>
          <p:cNvPicPr>
            <a:picLocks noChangeAspect="1"/>
          </p:cNvPicPr>
          <p:nvPr/>
        </p:nvPicPr>
        <p:blipFill>
          <a:blip r:embed="rId6"/>
          <a:stretch>
            <a:fillRect/>
          </a:stretch>
        </p:blipFill>
        <p:spPr>
          <a:xfrm>
            <a:off x="6083616" y="2699724"/>
            <a:ext cx="5077534" cy="2457793"/>
          </a:xfrm>
          <a:prstGeom prst="rect">
            <a:avLst/>
          </a:prstGeom>
        </p:spPr>
      </p:pic>
    </p:spTree>
    <p:extLst>
      <p:ext uri="{BB962C8B-B14F-4D97-AF65-F5344CB8AC3E}">
        <p14:creationId xmlns:p14="http://schemas.microsoft.com/office/powerpoint/2010/main" val="3715290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C8FFBED-E659-49EC-46EF-5767FD31E2C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8E0AD843-EEC2-0F11-3F53-5292B5E8F444}"/>
              </a:ext>
            </a:extLst>
          </p:cNvPr>
          <p:cNvSpPr/>
          <p:nvPr/>
        </p:nvSpPr>
        <p:spPr>
          <a:xfrm>
            <a:off x="7098384" y="2337847"/>
            <a:ext cx="4675695" cy="1404595"/>
          </a:xfrm>
          <a:prstGeom prst="rect">
            <a:avLst/>
          </a:prstGeom>
          <a:solidFill>
            <a:srgbClr val="BB188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pic>
        <p:nvPicPr>
          <p:cNvPr id="5" name="Picture 4" descr="A group of houses and trees&#10;&#10;Description automatically generated">
            <a:extLst>
              <a:ext uri="{FF2B5EF4-FFF2-40B4-BE49-F238E27FC236}">
                <a16:creationId xmlns:a16="http://schemas.microsoft.com/office/drawing/2014/main" id="{B550D945-8654-6390-754D-2E79A3ADEF73}"/>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5E1203B8-683D-E73F-A15B-8F4629FE9E9F}"/>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DA1B90F8-5F4D-C338-9918-9FECD81BFAE0}"/>
              </a:ext>
            </a:extLst>
          </p:cNvPr>
          <p:cNvSpPr txBox="1"/>
          <p:nvPr/>
        </p:nvSpPr>
        <p:spPr>
          <a:xfrm>
            <a:off x="952104" y="424200"/>
            <a:ext cx="11001082" cy="830997"/>
          </a:xfrm>
          <a:prstGeom prst="rect">
            <a:avLst/>
          </a:prstGeom>
          <a:noFill/>
        </p:spPr>
        <p:txBody>
          <a:bodyPr wrap="square" rtlCol="0">
            <a:spAutoFit/>
          </a:bodyPr>
          <a:lstStyle/>
          <a:p>
            <a:pPr algn="ctr"/>
            <a:r>
              <a:rPr lang="en-GB" sz="4800" dirty="0"/>
              <a:t>DROWNING PREVENTION WEEK</a:t>
            </a:r>
          </a:p>
        </p:txBody>
      </p:sp>
      <p:pic>
        <p:nvPicPr>
          <p:cNvPr id="3" name="Picture 2">
            <a:extLst>
              <a:ext uri="{FF2B5EF4-FFF2-40B4-BE49-F238E27FC236}">
                <a16:creationId xmlns:a16="http://schemas.microsoft.com/office/drawing/2014/main" id="{F1F204D8-A995-8034-C851-32BECEAF4EAD}"/>
              </a:ext>
            </a:extLst>
          </p:cNvPr>
          <p:cNvPicPr>
            <a:picLocks noChangeAspect="1"/>
          </p:cNvPicPr>
          <p:nvPr/>
        </p:nvPicPr>
        <p:blipFill>
          <a:blip r:embed="rId4"/>
          <a:stretch>
            <a:fillRect/>
          </a:stretch>
        </p:blipFill>
        <p:spPr>
          <a:xfrm>
            <a:off x="431587" y="1997960"/>
            <a:ext cx="6106377" cy="3258005"/>
          </a:xfrm>
          <a:prstGeom prst="rect">
            <a:avLst/>
          </a:prstGeom>
        </p:spPr>
      </p:pic>
      <p:sp>
        <p:nvSpPr>
          <p:cNvPr id="9" name="TextBox 8">
            <a:extLst>
              <a:ext uri="{FF2B5EF4-FFF2-40B4-BE49-F238E27FC236}">
                <a16:creationId xmlns:a16="http://schemas.microsoft.com/office/drawing/2014/main" id="{2A272A8D-5487-B235-CD4D-7DD4A33D9BFF}"/>
              </a:ext>
            </a:extLst>
          </p:cNvPr>
          <p:cNvSpPr txBox="1"/>
          <p:nvPr/>
        </p:nvSpPr>
        <p:spPr>
          <a:xfrm>
            <a:off x="188536" y="1370038"/>
            <a:ext cx="12003464" cy="646331"/>
          </a:xfrm>
          <a:prstGeom prst="rect">
            <a:avLst/>
          </a:prstGeom>
          <a:noFill/>
        </p:spPr>
        <p:txBody>
          <a:bodyPr wrap="square">
            <a:spAutoFit/>
          </a:bodyPr>
          <a:lstStyle/>
          <a:p>
            <a:r>
              <a:rPr lang="en-GB" b="0" i="0" dirty="0">
                <a:solidFill>
                  <a:srgbClr val="292B2C"/>
                </a:solidFill>
                <a:effectLst/>
                <a:latin typeface="Arial" panose="020B0604020202020204" pitchFamily="34" charset="0"/>
              </a:rPr>
              <a:t>Drowning Prevention Week is deliberately timed ahead of the school summer holidays when children spend more time outdoors and when vital water safety skills can help keep children safe.</a:t>
            </a:r>
            <a:endParaRPr lang="en-GB" dirty="0"/>
          </a:p>
        </p:txBody>
      </p:sp>
      <p:sp>
        <p:nvSpPr>
          <p:cNvPr id="13" name="TextBox 12">
            <a:extLst>
              <a:ext uri="{FF2B5EF4-FFF2-40B4-BE49-F238E27FC236}">
                <a16:creationId xmlns:a16="http://schemas.microsoft.com/office/drawing/2014/main" id="{76A24493-6AF3-9E5C-76DE-659C0DD68FD7}"/>
              </a:ext>
            </a:extLst>
          </p:cNvPr>
          <p:cNvSpPr txBox="1"/>
          <p:nvPr/>
        </p:nvSpPr>
        <p:spPr>
          <a:xfrm>
            <a:off x="7362333" y="2592619"/>
            <a:ext cx="4301766" cy="923330"/>
          </a:xfrm>
          <a:prstGeom prst="rect">
            <a:avLst/>
          </a:prstGeom>
          <a:noFill/>
        </p:spPr>
        <p:txBody>
          <a:bodyPr wrap="square">
            <a:spAutoFit/>
          </a:bodyPr>
          <a:lstStyle/>
          <a:p>
            <a:pPr algn="l"/>
            <a:r>
              <a:rPr lang="en-GB" b="0" i="0" dirty="0">
                <a:solidFill>
                  <a:srgbClr val="0E2C73"/>
                </a:solidFill>
                <a:effectLst/>
                <a:latin typeface="Astoria"/>
              </a:rPr>
              <a:t>Drowning Prevention Week (DPW) is one of the largest summer water safety campaigns across the UK and Ireland.</a:t>
            </a:r>
          </a:p>
        </p:txBody>
      </p:sp>
      <p:sp>
        <p:nvSpPr>
          <p:cNvPr id="15" name="TextBox 14">
            <a:extLst>
              <a:ext uri="{FF2B5EF4-FFF2-40B4-BE49-F238E27FC236}">
                <a16:creationId xmlns:a16="http://schemas.microsoft.com/office/drawing/2014/main" id="{2CAEAF83-67E8-EE9E-64F7-47FA9BDEA173}"/>
              </a:ext>
            </a:extLst>
          </p:cNvPr>
          <p:cNvSpPr txBox="1"/>
          <p:nvPr/>
        </p:nvSpPr>
        <p:spPr>
          <a:xfrm>
            <a:off x="6290036" y="4000835"/>
            <a:ext cx="6094428" cy="1077218"/>
          </a:xfrm>
          <a:prstGeom prst="rect">
            <a:avLst/>
          </a:prstGeom>
          <a:noFill/>
        </p:spPr>
        <p:txBody>
          <a:bodyPr wrap="square">
            <a:spAutoFit/>
          </a:bodyPr>
          <a:lstStyle/>
          <a:p>
            <a:pPr algn="ctr"/>
            <a:r>
              <a:rPr lang="en-GB" sz="3200" b="0" i="0" dirty="0">
                <a:solidFill>
                  <a:srgbClr val="0E2C73"/>
                </a:solidFill>
                <a:effectLst/>
                <a:latin typeface="Astoria"/>
              </a:rPr>
              <a:t>Save the date for 2025: </a:t>
            </a:r>
          </a:p>
          <a:p>
            <a:pPr algn="ctr"/>
            <a:r>
              <a:rPr lang="en-GB" sz="3200" b="0" i="0" dirty="0">
                <a:solidFill>
                  <a:srgbClr val="0E2C73"/>
                </a:solidFill>
                <a:effectLst/>
                <a:latin typeface="Astoria"/>
              </a:rPr>
              <a:t>14 - 21 June.</a:t>
            </a:r>
          </a:p>
        </p:txBody>
      </p:sp>
      <p:sp>
        <p:nvSpPr>
          <p:cNvPr id="17" name="Rectangle 16">
            <a:extLst>
              <a:ext uri="{FF2B5EF4-FFF2-40B4-BE49-F238E27FC236}">
                <a16:creationId xmlns:a16="http://schemas.microsoft.com/office/drawing/2014/main" id="{7ADCCBE7-D0DF-9B37-4AE0-F88123BC6125}"/>
              </a:ext>
            </a:extLst>
          </p:cNvPr>
          <p:cNvSpPr/>
          <p:nvPr/>
        </p:nvSpPr>
        <p:spPr>
          <a:xfrm>
            <a:off x="7090527" y="3941974"/>
            <a:ext cx="4666268" cy="1272619"/>
          </a:xfrm>
          <a:prstGeom prst="rect">
            <a:avLst/>
          </a:prstGeom>
          <a:solidFill>
            <a:srgbClr val="0D9EA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5189E0F-3C25-D00A-9887-8A114FD6A898}"/>
              </a:ext>
            </a:extLst>
          </p:cNvPr>
          <p:cNvSpPr txBox="1"/>
          <p:nvPr/>
        </p:nvSpPr>
        <p:spPr>
          <a:xfrm>
            <a:off x="662233" y="5216893"/>
            <a:ext cx="6226404" cy="369332"/>
          </a:xfrm>
          <a:prstGeom prst="rect">
            <a:avLst/>
          </a:prstGeom>
          <a:noFill/>
        </p:spPr>
        <p:txBody>
          <a:bodyPr wrap="square">
            <a:spAutoFit/>
          </a:bodyPr>
          <a:lstStyle/>
          <a:p>
            <a:r>
              <a:rPr lang="en-GB" dirty="0">
                <a:hlinkClick r:id="rId5"/>
              </a:rPr>
              <a:t>Royal Life Saving Society UK's Drowning Prevention Week</a:t>
            </a:r>
            <a:endParaRPr lang="en-GB" dirty="0"/>
          </a:p>
        </p:txBody>
      </p:sp>
    </p:spTree>
    <p:extLst>
      <p:ext uri="{BB962C8B-B14F-4D97-AF65-F5344CB8AC3E}">
        <p14:creationId xmlns:p14="http://schemas.microsoft.com/office/powerpoint/2010/main" val="3556042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F822DA-5C38-AF2B-A32F-3ACDB25EB55C}"/>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1084F9A4-24C5-AFA7-5445-0C44E305FAFB}"/>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587D35FB-51EC-4DCC-077C-5E74EE643987}"/>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F1E9DFBA-D3F5-ADD4-CD4F-E1CF1E9F7965}"/>
              </a:ext>
            </a:extLst>
          </p:cNvPr>
          <p:cNvSpPr txBox="1"/>
          <p:nvPr/>
        </p:nvSpPr>
        <p:spPr>
          <a:xfrm>
            <a:off x="499431" y="442305"/>
            <a:ext cx="11001082" cy="830997"/>
          </a:xfrm>
          <a:prstGeom prst="rect">
            <a:avLst/>
          </a:prstGeom>
          <a:noFill/>
        </p:spPr>
        <p:txBody>
          <a:bodyPr wrap="square" rtlCol="0">
            <a:spAutoFit/>
          </a:bodyPr>
          <a:lstStyle/>
          <a:p>
            <a:pPr algn="ctr"/>
            <a:r>
              <a:rPr lang="en-GB" sz="4800" dirty="0"/>
              <a:t>CAMPAIGNING COLLABORATIVELY</a:t>
            </a:r>
          </a:p>
        </p:txBody>
      </p:sp>
      <p:sp>
        <p:nvSpPr>
          <p:cNvPr id="2" name="Rectangle: Rounded Corners 1">
            <a:extLst>
              <a:ext uri="{FF2B5EF4-FFF2-40B4-BE49-F238E27FC236}">
                <a16:creationId xmlns:a16="http://schemas.microsoft.com/office/drawing/2014/main" id="{8998CD08-C2D2-ACF7-A65E-F4B3AAF58661}"/>
              </a:ext>
            </a:extLst>
          </p:cNvPr>
          <p:cNvSpPr/>
          <p:nvPr/>
        </p:nvSpPr>
        <p:spPr>
          <a:xfrm>
            <a:off x="543203" y="2190939"/>
            <a:ext cx="2598344" cy="2960482"/>
          </a:xfrm>
          <a:prstGeom prst="roundRect">
            <a:avLst/>
          </a:prstGeom>
          <a:solidFill>
            <a:srgbClr val="0D9E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u="sng" dirty="0"/>
              <a:t>OBJECTIVE</a:t>
            </a:r>
            <a:r>
              <a:rPr lang="en-GB" b="1" dirty="0"/>
              <a:t>:</a:t>
            </a:r>
          </a:p>
          <a:p>
            <a:endParaRPr lang="en-GB" b="1" dirty="0"/>
          </a:p>
          <a:p>
            <a:r>
              <a:rPr lang="en-GB" b="1" dirty="0"/>
              <a:t>Increase water safety within the identified vulnerable age groups:</a:t>
            </a:r>
          </a:p>
          <a:p>
            <a:pPr marL="285750" indent="-285750">
              <a:buFont typeface="Arial" panose="020B0604020202020204" pitchFamily="34" charset="0"/>
              <a:buChar char="•"/>
            </a:pPr>
            <a:r>
              <a:rPr lang="en-GB" b="1" dirty="0"/>
              <a:t>0-5 years</a:t>
            </a:r>
          </a:p>
          <a:p>
            <a:pPr marL="285750" indent="-285750">
              <a:buFont typeface="Arial" panose="020B0604020202020204" pitchFamily="34" charset="0"/>
              <a:buChar char="•"/>
            </a:pPr>
            <a:r>
              <a:rPr lang="en-GB" b="1" dirty="0"/>
              <a:t>13-17 years</a:t>
            </a:r>
          </a:p>
          <a:p>
            <a:pPr marL="285750" indent="-285750" algn="ctr">
              <a:buFont typeface="Arial" panose="020B0604020202020204" pitchFamily="34" charset="0"/>
              <a:buChar char="•"/>
            </a:pPr>
            <a:endParaRPr lang="en-GB" b="1" dirty="0"/>
          </a:p>
        </p:txBody>
      </p:sp>
      <p:sp>
        <p:nvSpPr>
          <p:cNvPr id="4" name="Rectangle: Rounded Corners 3">
            <a:extLst>
              <a:ext uri="{FF2B5EF4-FFF2-40B4-BE49-F238E27FC236}">
                <a16:creationId xmlns:a16="http://schemas.microsoft.com/office/drawing/2014/main" id="{A430E9D8-FE6B-E6F3-E60D-04F356ECE90B}"/>
              </a:ext>
            </a:extLst>
          </p:cNvPr>
          <p:cNvSpPr/>
          <p:nvPr/>
        </p:nvSpPr>
        <p:spPr>
          <a:xfrm>
            <a:off x="4733454" y="2209045"/>
            <a:ext cx="2598344" cy="2958975"/>
          </a:xfrm>
          <a:prstGeom prst="roundRect">
            <a:avLst/>
          </a:prstGeom>
          <a:solidFill>
            <a:srgbClr val="BB18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a:p>
            <a:pPr algn="ctr"/>
            <a:r>
              <a:rPr lang="en-GB" sz="2800" b="1" u="sng" dirty="0"/>
              <a:t>STRATEGY:</a:t>
            </a:r>
          </a:p>
          <a:p>
            <a:pPr algn="ctr"/>
            <a:endParaRPr lang="en-GB" b="1" dirty="0"/>
          </a:p>
          <a:p>
            <a:r>
              <a:rPr lang="en-GB" b="1" dirty="0"/>
              <a:t>Sharing and creating visuals that align with the messaging from RNLI, sharing widely with partners for maximum reach and impact</a:t>
            </a:r>
          </a:p>
          <a:p>
            <a:pPr marL="285750" indent="-285750" algn="ctr">
              <a:buFont typeface="Arial" panose="020B0604020202020204" pitchFamily="34" charset="0"/>
              <a:buChar char="•"/>
            </a:pPr>
            <a:endParaRPr lang="en-GB" b="1" dirty="0"/>
          </a:p>
        </p:txBody>
      </p:sp>
      <p:sp>
        <p:nvSpPr>
          <p:cNvPr id="6" name="Rectangle: Rounded Corners 5">
            <a:extLst>
              <a:ext uri="{FF2B5EF4-FFF2-40B4-BE49-F238E27FC236}">
                <a16:creationId xmlns:a16="http://schemas.microsoft.com/office/drawing/2014/main" id="{C1FF499C-FB16-74AA-C09E-D4F3D81CE761}"/>
              </a:ext>
            </a:extLst>
          </p:cNvPr>
          <p:cNvSpPr/>
          <p:nvPr/>
        </p:nvSpPr>
        <p:spPr>
          <a:xfrm>
            <a:off x="8959926" y="2199991"/>
            <a:ext cx="2598344" cy="2948413"/>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u="sng" dirty="0"/>
              <a:t>MESSAGING:</a:t>
            </a:r>
          </a:p>
          <a:p>
            <a:pPr algn="ctr"/>
            <a:endParaRPr lang="en-GB" sz="2800" b="1" u="sng" dirty="0"/>
          </a:p>
          <a:p>
            <a:endParaRPr lang="en-GB" b="1" dirty="0"/>
          </a:p>
          <a:p>
            <a:pPr marL="285750" indent="-285750">
              <a:buFont typeface="Arial" panose="020B0604020202020204" pitchFamily="34" charset="0"/>
              <a:buChar char="•"/>
            </a:pPr>
            <a:r>
              <a:rPr lang="en-GB" b="1" dirty="0"/>
              <a:t>Float to live</a:t>
            </a:r>
          </a:p>
          <a:p>
            <a:pPr marL="285750" indent="-285750">
              <a:buFont typeface="Arial" panose="020B0604020202020204" pitchFamily="34" charset="0"/>
              <a:buChar char="•"/>
            </a:pPr>
            <a:r>
              <a:rPr lang="en-GB" b="1" dirty="0"/>
              <a:t>Test the water</a:t>
            </a:r>
          </a:p>
          <a:p>
            <a:pPr marL="285750" indent="-285750">
              <a:buFont typeface="Arial" panose="020B0604020202020204" pitchFamily="34" charset="0"/>
              <a:buChar char="•"/>
            </a:pPr>
            <a:r>
              <a:rPr lang="en-GB" b="1" dirty="0"/>
              <a:t>Supervision</a:t>
            </a:r>
          </a:p>
          <a:p>
            <a:pPr algn="ctr"/>
            <a:endParaRPr lang="en-GB" b="1" dirty="0"/>
          </a:p>
          <a:p>
            <a:pPr marL="285750" indent="-285750" algn="ctr">
              <a:buFont typeface="Arial" panose="020B0604020202020204" pitchFamily="34" charset="0"/>
              <a:buChar char="•"/>
            </a:pPr>
            <a:endParaRPr lang="en-GB" b="1" dirty="0"/>
          </a:p>
        </p:txBody>
      </p:sp>
      <p:cxnSp>
        <p:nvCxnSpPr>
          <p:cNvPr id="10" name="Straight Arrow Connector 9">
            <a:extLst>
              <a:ext uri="{FF2B5EF4-FFF2-40B4-BE49-F238E27FC236}">
                <a16:creationId xmlns:a16="http://schemas.microsoft.com/office/drawing/2014/main" id="{D4709909-78F1-7623-B0A9-F499D7CF3471}"/>
              </a:ext>
            </a:extLst>
          </p:cNvPr>
          <p:cNvCxnSpPr>
            <a:cxnSpLocks/>
          </p:cNvCxnSpPr>
          <p:nvPr/>
        </p:nvCxnSpPr>
        <p:spPr>
          <a:xfrm>
            <a:off x="3032912" y="3286408"/>
            <a:ext cx="189217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0AE71BEF-68B5-EEB6-7BDD-83735A51FC5E}"/>
              </a:ext>
            </a:extLst>
          </p:cNvPr>
          <p:cNvCxnSpPr>
            <a:cxnSpLocks/>
          </p:cNvCxnSpPr>
          <p:nvPr/>
        </p:nvCxnSpPr>
        <p:spPr>
          <a:xfrm>
            <a:off x="7250322" y="3293953"/>
            <a:ext cx="189217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1311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590D57B-9680-A9D5-F3A3-D9FC3D0B8BE8}"/>
            </a:ext>
          </a:extLst>
        </p:cNvPr>
        <p:cNvGrpSpPr/>
        <p:nvPr/>
      </p:nvGrpSpPr>
      <p:grpSpPr>
        <a:xfrm>
          <a:off x="0" y="0"/>
          <a:ext cx="0" cy="0"/>
          <a:chOff x="0" y="0"/>
          <a:chExt cx="0" cy="0"/>
        </a:xfrm>
      </p:grpSpPr>
      <p:pic>
        <p:nvPicPr>
          <p:cNvPr id="5" name="Picture 4" descr="A group of houses and trees&#10;&#10;Description automatically generated">
            <a:extLst>
              <a:ext uri="{FF2B5EF4-FFF2-40B4-BE49-F238E27FC236}">
                <a16:creationId xmlns:a16="http://schemas.microsoft.com/office/drawing/2014/main" id="{98A11EFE-3A97-727D-BEC5-BE34A749B0A8}"/>
              </a:ext>
            </a:extLst>
          </p:cNvPr>
          <p:cNvPicPr>
            <a:picLocks noChangeAspect="1"/>
          </p:cNvPicPr>
          <p:nvPr/>
        </p:nvPicPr>
        <p:blipFill>
          <a:blip r:embed="rId2"/>
          <a:stretch>
            <a:fillRect/>
          </a:stretch>
        </p:blipFill>
        <p:spPr>
          <a:xfrm>
            <a:off x="0" y="5008763"/>
            <a:ext cx="12192000" cy="1849237"/>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8F19D7E1-7F87-9B89-A7ED-4BFDF7150B17}"/>
              </a:ext>
            </a:extLst>
          </p:cNvPr>
          <p:cNvPicPr>
            <a:picLocks noChangeAspect="1"/>
          </p:cNvPicPr>
          <p:nvPr/>
        </p:nvPicPr>
        <p:blipFill>
          <a:blip r:embed="rId3"/>
          <a:stretch>
            <a:fillRect/>
          </a:stretch>
        </p:blipFill>
        <p:spPr>
          <a:xfrm>
            <a:off x="63484" y="111584"/>
            <a:ext cx="3041323" cy="584620"/>
          </a:xfrm>
          <a:prstGeom prst="rect">
            <a:avLst/>
          </a:prstGeom>
        </p:spPr>
      </p:pic>
      <p:sp>
        <p:nvSpPr>
          <p:cNvPr id="8" name="TextBox 7">
            <a:extLst>
              <a:ext uri="{FF2B5EF4-FFF2-40B4-BE49-F238E27FC236}">
                <a16:creationId xmlns:a16="http://schemas.microsoft.com/office/drawing/2014/main" id="{768E1113-0C2A-C771-E1C5-BE6F258B01C1}"/>
              </a:ext>
            </a:extLst>
          </p:cNvPr>
          <p:cNvSpPr txBox="1"/>
          <p:nvPr/>
        </p:nvSpPr>
        <p:spPr>
          <a:xfrm>
            <a:off x="754141" y="518468"/>
            <a:ext cx="11001082" cy="830997"/>
          </a:xfrm>
          <a:prstGeom prst="rect">
            <a:avLst/>
          </a:prstGeom>
          <a:noFill/>
        </p:spPr>
        <p:txBody>
          <a:bodyPr wrap="square" rtlCol="0">
            <a:spAutoFit/>
          </a:bodyPr>
          <a:lstStyle/>
          <a:p>
            <a:pPr algn="ctr"/>
            <a:r>
              <a:rPr lang="en-GB" sz="4800" dirty="0"/>
              <a:t>SOCIAL MEDIA ASSETS</a:t>
            </a:r>
          </a:p>
        </p:txBody>
      </p:sp>
      <p:sp>
        <p:nvSpPr>
          <p:cNvPr id="4" name="TextBox 3">
            <a:extLst>
              <a:ext uri="{FF2B5EF4-FFF2-40B4-BE49-F238E27FC236}">
                <a16:creationId xmlns:a16="http://schemas.microsoft.com/office/drawing/2014/main" id="{95F1C45D-560B-5554-46DF-AEF34B393780}"/>
              </a:ext>
            </a:extLst>
          </p:cNvPr>
          <p:cNvSpPr txBox="1"/>
          <p:nvPr/>
        </p:nvSpPr>
        <p:spPr>
          <a:xfrm>
            <a:off x="8432906" y="3477880"/>
            <a:ext cx="6094428" cy="369332"/>
          </a:xfrm>
          <a:prstGeom prst="rect">
            <a:avLst/>
          </a:prstGeom>
          <a:noFill/>
        </p:spPr>
        <p:txBody>
          <a:bodyPr wrap="square">
            <a:spAutoFit/>
          </a:bodyPr>
          <a:lstStyle/>
          <a:p>
            <a:r>
              <a:rPr lang="en-GB" dirty="0">
                <a:hlinkClick r:id="rId4"/>
              </a:rPr>
              <a:t>CLICK THROUGH TO VIDEO</a:t>
            </a:r>
            <a:endParaRPr lang="en-GB" dirty="0"/>
          </a:p>
        </p:txBody>
      </p:sp>
      <p:pic>
        <p:nvPicPr>
          <p:cNvPr id="7" name="Picture 6">
            <a:extLst>
              <a:ext uri="{FF2B5EF4-FFF2-40B4-BE49-F238E27FC236}">
                <a16:creationId xmlns:a16="http://schemas.microsoft.com/office/drawing/2014/main" id="{F4E04CF0-F2A6-BF74-8013-538CEC63A9B3}"/>
              </a:ext>
            </a:extLst>
          </p:cNvPr>
          <p:cNvPicPr>
            <a:picLocks noChangeAspect="1"/>
          </p:cNvPicPr>
          <p:nvPr/>
        </p:nvPicPr>
        <p:blipFill>
          <a:blip r:embed="rId5"/>
          <a:stretch>
            <a:fillRect/>
          </a:stretch>
        </p:blipFill>
        <p:spPr>
          <a:xfrm>
            <a:off x="5090475" y="2158738"/>
            <a:ext cx="2570898" cy="3014441"/>
          </a:xfrm>
          <a:prstGeom prst="rect">
            <a:avLst/>
          </a:prstGeom>
        </p:spPr>
      </p:pic>
      <p:sp>
        <p:nvSpPr>
          <p:cNvPr id="10" name="TextBox 9">
            <a:extLst>
              <a:ext uri="{FF2B5EF4-FFF2-40B4-BE49-F238E27FC236}">
                <a16:creationId xmlns:a16="http://schemas.microsoft.com/office/drawing/2014/main" id="{3BADE8AB-F20D-0628-90F1-CD963811CB5F}"/>
              </a:ext>
            </a:extLst>
          </p:cNvPr>
          <p:cNvSpPr txBox="1"/>
          <p:nvPr/>
        </p:nvSpPr>
        <p:spPr>
          <a:xfrm>
            <a:off x="320511" y="1373658"/>
            <a:ext cx="11745798" cy="646331"/>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Sharing a video made by local young people following a tragedy within their local area will help to resonate with younger people – reaching them on platforms they regularly engage with allows the opportunity to spread the message.</a:t>
            </a:r>
            <a:endParaRPr lang="en-GB" dirty="0"/>
          </a:p>
        </p:txBody>
      </p:sp>
      <p:sp>
        <p:nvSpPr>
          <p:cNvPr id="2" name="Rectangle: Rounded Corners 1">
            <a:extLst>
              <a:ext uri="{FF2B5EF4-FFF2-40B4-BE49-F238E27FC236}">
                <a16:creationId xmlns:a16="http://schemas.microsoft.com/office/drawing/2014/main" id="{F71FBF75-FE9A-DB4C-59F9-384706F78F7C}"/>
              </a:ext>
            </a:extLst>
          </p:cNvPr>
          <p:cNvSpPr/>
          <p:nvPr/>
        </p:nvSpPr>
        <p:spPr>
          <a:xfrm>
            <a:off x="1211670" y="2850383"/>
            <a:ext cx="2598344" cy="1849237"/>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solidFill>
                  <a:schemeClr val="bg1"/>
                </a:solidFill>
              </a:rPr>
              <a:t>Message:</a:t>
            </a:r>
          </a:p>
          <a:p>
            <a:pPr algn="ctr"/>
            <a:endParaRPr lang="en-GB" sz="1200" dirty="0">
              <a:solidFill>
                <a:schemeClr val="bg1"/>
              </a:solidFill>
            </a:endParaRPr>
          </a:p>
          <a:p>
            <a:pPr algn="ctr"/>
            <a:r>
              <a:rPr lang="en-GB" sz="1200" dirty="0">
                <a:solidFill>
                  <a:schemeClr val="bg1"/>
                </a:solidFill>
              </a:rPr>
              <a:t>Test the water - cold water kills.  All waters in the UK are cold enough to kill you – even during hot summers.  Knowing how to float can save your life…</a:t>
            </a:r>
          </a:p>
          <a:p>
            <a:pPr algn="ctr"/>
            <a:r>
              <a:rPr lang="en-GB" sz="1200" b="1" dirty="0">
                <a:solidFill>
                  <a:schemeClr val="bg1"/>
                </a:solidFill>
              </a:rPr>
              <a:t>https://youtu.be/jdcxThIHUmc</a:t>
            </a:r>
            <a:r>
              <a:rPr lang="en-GB" b="1" dirty="0">
                <a:solidFill>
                  <a:schemeClr val="bg1"/>
                </a:solidFill>
              </a:rPr>
              <a:t> </a:t>
            </a:r>
          </a:p>
        </p:txBody>
      </p:sp>
    </p:spTree>
    <p:extLst>
      <p:ext uri="{BB962C8B-B14F-4D97-AF65-F5344CB8AC3E}">
        <p14:creationId xmlns:p14="http://schemas.microsoft.com/office/powerpoint/2010/main" val="1267532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753</TotalTime>
  <Words>824</Words>
  <Application>Microsoft Office PowerPoint</Application>
  <PresentationFormat>Widescreen</PresentationFormat>
  <Paragraphs>107</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Aptos Display</vt:lpstr>
      <vt:lpstr>Arial</vt:lpstr>
      <vt:lpstr>Astoria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BROWN, Kerry (NHS FRIMLEY ICB - D4U1Y)</dc:creator>
  <cp:lastModifiedBy>Elaine Pritchard</cp:lastModifiedBy>
  <cp:revision>9</cp:revision>
  <dcterms:created xsi:type="dcterms:W3CDTF">2025-04-02T10:28:10Z</dcterms:created>
  <dcterms:modified xsi:type="dcterms:W3CDTF">2025-05-23T09:06:04Z</dcterms:modified>
</cp:coreProperties>
</file>